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0" r:id="rId7"/>
    <p:sldId id="271" r:id="rId8"/>
    <p:sldId id="261" r:id="rId9"/>
    <p:sldId id="262" r:id="rId10"/>
    <p:sldId id="263" r:id="rId11"/>
    <p:sldId id="264" r:id="rId12"/>
    <p:sldId id="265" r:id="rId13"/>
    <p:sldId id="266" r:id="rId14"/>
    <p:sldId id="268" r:id="rId15"/>
    <p:sldId id="269" r:id="rId16"/>
  </p:sldIdLst>
  <p:sldSz cx="18288000" cy="10287000"/>
  <p:notesSz cx="6858000" cy="9144000"/>
  <p:embeddedFontLst>
    <p:embeddedFont>
      <p:font typeface="Cormorant Garamond Bold Italics" charset="0"/>
      <p:regular r:id="rId17"/>
    </p:embeddedFont>
    <p:embeddedFont>
      <p:font typeface="Calibri" pitchFamily="34" charset="0"/>
      <p:regular r:id="rId18"/>
      <p:bold r:id="rId19"/>
      <p:italic r:id="rId20"/>
      <p:boldItalic r:id="rId21"/>
    </p:embeddedFont>
    <p:embeddedFont>
      <p:font typeface="Quicksand" charset="0"/>
      <p:regular r:id="rId22"/>
    </p:embeddedFont>
    <p:embeddedFont>
      <p:font typeface="Nirmala UI Semilight" pitchFamily="34" charset="0"/>
      <p:regular r:id="rId23"/>
    </p:embeddedFont>
    <p:embeddedFont>
      <p:font typeface="Cormorant Garamond Bold" charset="0"/>
      <p:regular r:id="rId24"/>
    </p:embeddedFont>
    <p:embeddedFont>
      <p:font typeface="Quicksand Bold"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9" d="100"/>
          <a:sy n="59" d="100"/>
        </p:scale>
        <p:origin x="-41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611692"/>
            <a:ext cx="16229942" cy="4279152"/>
          </a:xfrm>
          <a:prstGeom prst="rect">
            <a:avLst/>
          </a:prstGeom>
        </p:spPr>
        <p:txBody>
          <a:bodyPr lIns="0" tIns="0" rIns="0" bIns="0" rtlCol="0" anchor="t">
            <a:spAutoFit/>
          </a:bodyPr>
          <a:lstStyle/>
          <a:p>
            <a:pPr marL="0" lvl="0" indent="0" algn="ctr">
              <a:lnSpc>
                <a:spcPts val="17191"/>
              </a:lnSpc>
              <a:spcBef>
                <a:spcPct val="0"/>
              </a:spcBef>
            </a:pPr>
            <a:r>
              <a:rPr lang="en-US" sz="12279" b="1" i="1">
                <a:solidFill>
                  <a:srgbClr val="0F4662"/>
                </a:solidFill>
                <a:latin typeface="Cormorant Garamond Bold Italics"/>
                <a:ea typeface="Cormorant Garamond Bold Italics"/>
                <a:cs typeface="Cormorant Garamond Bold Italics"/>
                <a:sym typeface="Cormorant Garamond Bold Italics"/>
              </a:rPr>
              <a:t>Graphical Representation of BFS, DFS &amp; A* algorithm</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3322179" y="1967581"/>
            <a:ext cx="11643643" cy="529811"/>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Bogart"/>
                <a:ea typeface="Bogart"/>
                <a:cs typeface="Bogart"/>
                <a:sym typeface="Bogart"/>
              </a:rPr>
              <a:t> </a:t>
            </a:r>
            <a:r>
              <a:rPr lang="en-US" sz="3141" b="1">
                <a:solidFill>
                  <a:srgbClr val="0F4662"/>
                </a:solidFill>
                <a:latin typeface="Bogart Bold"/>
                <a:ea typeface="Bogart Bold"/>
                <a:cs typeface="Bogart Bold"/>
                <a:sym typeface="Bogart Bold"/>
              </a:rPr>
              <a:t>GROUP PROJECT</a:t>
            </a:r>
          </a:p>
        </p:txBody>
      </p:sp>
      <p:sp>
        <p:nvSpPr>
          <p:cNvPr id="7" name="Freeform 7"/>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418943" y="15849"/>
            <a:ext cx="7869057" cy="10271151"/>
            <a:chOff x="0" y="0"/>
            <a:chExt cx="2072509" cy="2705159"/>
          </a:xfrm>
        </p:grpSpPr>
        <p:sp>
          <p:nvSpPr>
            <p:cNvPr id="3" name="Freeform 3"/>
            <p:cNvSpPr/>
            <p:nvPr/>
          </p:nvSpPr>
          <p:spPr>
            <a:xfrm>
              <a:off x="0" y="0"/>
              <a:ext cx="2072509" cy="2705159"/>
            </a:xfrm>
            <a:custGeom>
              <a:avLst/>
              <a:gdLst/>
              <a:ahLst/>
              <a:cxnLst/>
              <a:rect l="l" t="t" r="r" b="b"/>
              <a:pathLst>
                <a:path w="2072509" h="2705159">
                  <a:moveTo>
                    <a:pt x="0" y="0"/>
                  </a:moveTo>
                  <a:lnTo>
                    <a:pt x="2072509" y="0"/>
                  </a:lnTo>
                  <a:lnTo>
                    <a:pt x="2072509" y="2705159"/>
                  </a:lnTo>
                  <a:lnTo>
                    <a:pt x="0" y="2705159"/>
                  </a:lnTo>
                  <a:close/>
                </a:path>
              </a:pathLst>
            </a:custGeom>
            <a:solidFill>
              <a:srgbClr val="7994A0"/>
            </a:solidFill>
          </p:spPr>
        </p:sp>
        <p:sp>
          <p:nvSpPr>
            <p:cNvPr id="4" name="TextBox 4"/>
            <p:cNvSpPr txBox="1"/>
            <p:nvPr/>
          </p:nvSpPr>
          <p:spPr>
            <a:xfrm>
              <a:off x="0" y="-47625"/>
              <a:ext cx="2072509"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928486" y="1684924"/>
            <a:ext cx="6330814" cy="7573376"/>
            <a:chOff x="0" y="0"/>
            <a:chExt cx="8441085" cy="10097834"/>
          </a:xfrm>
        </p:grpSpPr>
        <p:pic>
          <p:nvPicPr>
            <p:cNvPr id="6" name="Picture 6"/>
            <p:cNvPicPr>
              <a:picLocks noChangeAspect="1"/>
            </p:cNvPicPr>
            <p:nvPr/>
          </p:nvPicPr>
          <p:blipFill>
            <a:blip r:embed="rId2"/>
            <a:srcRect l="33711" r="33711"/>
            <a:stretch>
              <a:fillRect/>
            </a:stretch>
          </p:blipFill>
          <p:spPr>
            <a:xfrm>
              <a:off x="0" y="0"/>
              <a:ext cx="8441085" cy="10097834"/>
            </a:xfrm>
            <a:prstGeom prst="rect">
              <a:avLst/>
            </a:prstGeom>
          </p:spPr>
        </p:pic>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10681210" y="1684924"/>
            <a:ext cx="7433472" cy="7573376"/>
          </a:xfrm>
          <a:custGeom>
            <a:avLst/>
            <a:gdLst/>
            <a:ahLst/>
            <a:cxnLst/>
            <a:rect l="l" t="t" r="r" b="b"/>
            <a:pathLst>
              <a:path w="7433472" h="7573376">
                <a:moveTo>
                  <a:pt x="0" y="0"/>
                </a:moveTo>
                <a:lnTo>
                  <a:pt x="7433471" y="0"/>
                </a:lnTo>
                <a:lnTo>
                  <a:pt x="7433471" y="7573376"/>
                </a:lnTo>
                <a:lnTo>
                  <a:pt x="0" y="7573376"/>
                </a:lnTo>
                <a:lnTo>
                  <a:pt x="0" y="0"/>
                </a:lnTo>
                <a:close/>
              </a:path>
            </a:pathLst>
          </a:custGeom>
          <a:blipFill>
            <a:blip r:embed="rId5"/>
            <a:stretch>
              <a:fillRect l="-33454" r="-27623"/>
            </a:stretch>
          </a:blipFill>
        </p:spPr>
      </p:sp>
      <p:sp>
        <p:nvSpPr>
          <p:cNvPr id="9" name="TextBox 9"/>
          <p:cNvSpPr txBox="1"/>
          <p:nvPr/>
        </p:nvSpPr>
        <p:spPr>
          <a:xfrm>
            <a:off x="1028700" y="599709"/>
            <a:ext cx="93902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Breadth-First Search (BFS)</a:t>
            </a:r>
          </a:p>
        </p:txBody>
      </p:sp>
      <p:sp>
        <p:nvSpPr>
          <p:cNvPr id="10" name="TextBox 10"/>
          <p:cNvSpPr txBox="1"/>
          <p:nvPr/>
        </p:nvSpPr>
        <p:spPr>
          <a:xfrm>
            <a:off x="1028700" y="3386084"/>
            <a:ext cx="6938067" cy="4600575"/>
          </a:xfrm>
          <a:prstGeom prst="rect">
            <a:avLst/>
          </a:prstGeom>
        </p:spPr>
        <p:txBody>
          <a:bodyPr lIns="0" tIns="0" rIns="0" bIns="0" rtlCol="0" anchor="t">
            <a:spAutoFit/>
          </a:bodyPr>
          <a:lstStyle/>
          <a:p>
            <a:pPr marL="0" lvl="0" indent="0" algn="l">
              <a:lnSpc>
                <a:spcPts val="4079"/>
              </a:lnSpc>
            </a:pPr>
            <a:r>
              <a:rPr lang="en-US" sz="2400" dirty="0">
                <a:solidFill>
                  <a:srgbClr val="0F4662"/>
                </a:solidFill>
                <a:latin typeface="Quicksand"/>
                <a:ea typeface="Quicksand"/>
                <a:cs typeface="Quicksand"/>
                <a:sym typeface="Quicksand"/>
              </a:rPr>
              <a:t>BFS explores nodes level by level using a queue (FIFO - First-In, First-Out). It starts by </a:t>
            </a:r>
            <a:r>
              <a:rPr lang="en-US" sz="2400" dirty="0" err="1">
                <a:solidFill>
                  <a:srgbClr val="0F4662"/>
                </a:solidFill>
                <a:latin typeface="Quicksand"/>
                <a:ea typeface="Quicksand"/>
                <a:cs typeface="Quicksand"/>
                <a:sym typeface="Quicksand"/>
              </a:rPr>
              <a:t>enqueuing</a:t>
            </a:r>
            <a:r>
              <a:rPr lang="en-US" sz="2400" dirty="0">
                <a:solidFill>
                  <a:srgbClr val="0F4662"/>
                </a:solidFill>
                <a:latin typeface="Quicksand"/>
                <a:ea typeface="Quicksand"/>
                <a:cs typeface="Quicksand"/>
                <a:sym typeface="Quicksand"/>
              </a:rPr>
              <a:t> the starting node, </a:t>
            </a:r>
            <a:r>
              <a:rPr lang="en-US" sz="2400" dirty="0" err="1">
                <a:solidFill>
                  <a:srgbClr val="0F4662"/>
                </a:solidFill>
                <a:latin typeface="Quicksand"/>
                <a:ea typeface="Quicksand"/>
                <a:cs typeface="Quicksand"/>
                <a:sym typeface="Quicksand"/>
              </a:rPr>
              <a:t>dequeues</a:t>
            </a:r>
            <a:r>
              <a:rPr lang="en-US" sz="2400" dirty="0">
                <a:solidFill>
                  <a:srgbClr val="0F4662"/>
                </a:solidFill>
                <a:latin typeface="Quicksand"/>
                <a:ea typeface="Quicksand"/>
                <a:cs typeface="Quicksand"/>
                <a:sym typeface="Quicksand"/>
              </a:rPr>
              <a:t> it for processing, checks if it’s the goal, and </a:t>
            </a:r>
            <a:r>
              <a:rPr lang="en-US" sz="2400" dirty="0" err="1">
                <a:solidFill>
                  <a:srgbClr val="0F4662"/>
                </a:solidFill>
                <a:latin typeface="Quicksand"/>
                <a:ea typeface="Quicksand"/>
                <a:cs typeface="Quicksand"/>
                <a:sym typeface="Quicksand"/>
              </a:rPr>
              <a:t>enqueues</a:t>
            </a:r>
            <a:r>
              <a:rPr lang="en-US" sz="2400" dirty="0">
                <a:solidFill>
                  <a:srgbClr val="0F4662"/>
                </a:solidFill>
                <a:latin typeface="Quicksand"/>
                <a:ea typeface="Quicksand"/>
                <a:cs typeface="Quicksand"/>
                <a:sym typeface="Quicksand"/>
              </a:rPr>
              <a:t> its unvisited neighbors. This process repeats until the queue is empty or the goal is found. BFS guarantees the shortest path in </a:t>
            </a:r>
            <a:r>
              <a:rPr lang="en-US" sz="2400" dirty="0" err="1">
                <a:solidFill>
                  <a:srgbClr val="0F4662"/>
                </a:solidFill>
                <a:latin typeface="Quicksand"/>
                <a:ea typeface="Quicksand"/>
                <a:cs typeface="Quicksand"/>
                <a:sym typeface="Quicksand"/>
              </a:rPr>
              <a:t>unweighted</a:t>
            </a:r>
            <a:r>
              <a:rPr lang="en-US" sz="2400" dirty="0">
                <a:solidFill>
                  <a:srgbClr val="0F4662"/>
                </a:solidFill>
                <a:latin typeface="Quicksand"/>
                <a:ea typeface="Quicksand"/>
                <a:cs typeface="Quicksand"/>
                <a:sym typeface="Quicksand"/>
              </a:rPr>
              <a:t> graphs and is widely used in network routing, social networks, and shortest </a:t>
            </a:r>
            <a:r>
              <a:rPr lang="en-US" sz="2400" dirty="0" err="1">
                <a:solidFill>
                  <a:srgbClr val="0F4662"/>
                </a:solidFill>
                <a:latin typeface="Quicksand"/>
                <a:ea typeface="Quicksand"/>
                <a:cs typeface="Quicksand"/>
                <a:sym typeface="Quicksand"/>
              </a:rPr>
              <a:t>pathfinding</a:t>
            </a:r>
            <a:r>
              <a:rPr lang="en-US" sz="2400" dirty="0">
                <a:solidFill>
                  <a:srgbClr val="0F4662"/>
                </a:solidFill>
                <a:latin typeface="Quicksand"/>
                <a:ea typeface="Quicksand"/>
                <a:cs typeface="Quicksand"/>
                <a:sym typeface="Quicksand"/>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607969" y="15849"/>
            <a:ext cx="7680031" cy="10271151"/>
            <a:chOff x="0" y="0"/>
            <a:chExt cx="2022724" cy="2705159"/>
          </a:xfrm>
        </p:grpSpPr>
        <p:sp>
          <p:nvSpPr>
            <p:cNvPr id="3" name="Freeform 3"/>
            <p:cNvSpPr/>
            <p:nvPr/>
          </p:nvSpPr>
          <p:spPr>
            <a:xfrm>
              <a:off x="0" y="0"/>
              <a:ext cx="2022724" cy="2705159"/>
            </a:xfrm>
            <a:custGeom>
              <a:avLst/>
              <a:gdLst/>
              <a:ahLst/>
              <a:cxnLst/>
              <a:rect l="l" t="t" r="r" b="b"/>
              <a:pathLst>
                <a:path w="2022724" h="2705159">
                  <a:moveTo>
                    <a:pt x="0" y="0"/>
                  </a:moveTo>
                  <a:lnTo>
                    <a:pt x="2022724" y="0"/>
                  </a:lnTo>
                  <a:lnTo>
                    <a:pt x="2022724" y="2705159"/>
                  </a:lnTo>
                  <a:lnTo>
                    <a:pt x="0" y="2705159"/>
                  </a:lnTo>
                  <a:close/>
                </a:path>
              </a:pathLst>
            </a:custGeom>
            <a:solidFill>
              <a:srgbClr val="7994A0"/>
            </a:solidFill>
          </p:spPr>
        </p:sp>
        <p:sp>
          <p:nvSpPr>
            <p:cNvPr id="4" name="TextBox 4"/>
            <p:cNvSpPr txBox="1"/>
            <p:nvPr/>
          </p:nvSpPr>
          <p:spPr>
            <a:xfrm>
              <a:off x="0" y="-47625"/>
              <a:ext cx="2022724"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1153587" y="1684924"/>
            <a:ext cx="6330814" cy="7573376"/>
            <a:chOff x="0" y="0"/>
            <a:chExt cx="8441085" cy="10097834"/>
          </a:xfrm>
        </p:grpSpPr>
        <p:pic>
          <p:nvPicPr>
            <p:cNvPr id="6" name="Picture 6"/>
            <p:cNvPicPr>
              <a:picLocks noChangeAspect="1"/>
            </p:cNvPicPr>
            <p:nvPr/>
          </p:nvPicPr>
          <p:blipFill>
            <a:blip r:embed="rId2"/>
            <a:srcRect l="56965" t="3932" b="3932"/>
            <a:stretch>
              <a:fillRect/>
            </a:stretch>
          </p:blipFill>
          <p:spPr>
            <a:xfrm>
              <a:off x="0" y="0"/>
              <a:ext cx="8441085" cy="10097834"/>
            </a:xfrm>
            <a:prstGeom prst="rect">
              <a:avLst/>
            </a:prstGeom>
          </p:spPr>
        </p:pic>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1028700" y="599709"/>
            <a:ext cx="93902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Depth-First Search (DFS)</a:t>
            </a:r>
          </a:p>
        </p:txBody>
      </p:sp>
      <p:sp>
        <p:nvSpPr>
          <p:cNvPr id="9" name="TextBox 9"/>
          <p:cNvSpPr txBox="1"/>
          <p:nvPr/>
        </p:nvSpPr>
        <p:spPr>
          <a:xfrm>
            <a:off x="1028700" y="3386084"/>
            <a:ext cx="6938067" cy="4600575"/>
          </a:xfrm>
          <a:prstGeom prst="rect">
            <a:avLst/>
          </a:prstGeom>
        </p:spPr>
        <p:txBody>
          <a:bodyPr lIns="0" tIns="0" rIns="0" bIns="0" rtlCol="0" anchor="t">
            <a:spAutoFit/>
          </a:bodyPr>
          <a:lstStyle/>
          <a:p>
            <a:pPr marL="0" lvl="0" indent="0" algn="l">
              <a:lnSpc>
                <a:spcPts val="4079"/>
              </a:lnSpc>
            </a:pPr>
            <a:r>
              <a:rPr lang="en-US" sz="2400">
                <a:solidFill>
                  <a:srgbClr val="0F4662"/>
                </a:solidFill>
                <a:latin typeface="Quicksand"/>
                <a:ea typeface="Quicksand"/>
                <a:cs typeface="Quicksand"/>
                <a:sym typeface="Quicksand"/>
              </a:rPr>
              <a:t>DFS explores a path as deeply as possible before backtracking, using a stack (LIFO - Last-In, First-Out) or recursion. The algorithm pops the top node, checks if it’s the goal, and pushes its unvisited neighbors onto the stack. This continues until the stack is empty or the goal is reached. DFS is effective for maze solving, game puzzles, and tree traversals, but it does not guarantee the shortest path.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9631116" y="15849"/>
            <a:ext cx="8656884" cy="10271151"/>
            <a:chOff x="0" y="0"/>
            <a:chExt cx="2280002" cy="2705159"/>
          </a:xfrm>
        </p:grpSpPr>
        <p:sp>
          <p:nvSpPr>
            <p:cNvPr id="3" name="Freeform 3"/>
            <p:cNvSpPr/>
            <p:nvPr/>
          </p:nvSpPr>
          <p:spPr>
            <a:xfrm>
              <a:off x="0" y="0"/>
              <a:ext cx="2280002" cy="2705159"/>
            </a:xfrm>
            <a:custGeom>
              <a:avLst/>
              <a:gdLst/>
              <a:ahLst/>
              <a:cxnLst/>
              <a:rect l="l" t="t" r="r" b="b"/>
              <a:pathLst>
                <a:path w="2280002" h="2705159">
                  <a:moveTo>
                    <a:pt x="0" y="0"/>
                  </a:moveTo>
                  <a:lnTo>
                    <a:pt x="2280002" y="0"/>
                  </a:lnTo>
                  <a:lnTo>
                    <a:pt x="2280002" y="2705159"/>
                  </a:lnTo>
                  <a:lnTo>
                    <a:pt x="0" y="2705159"/>
                  </a:lnTo>
                  <a:close/>
                </a:path>
              </a:pathLst>
            </a:custGeom>
            <a:solidFill>
              <a:srgbClr val="7994A0"/>
            </a:solidFill>
          </p:spPr>
        </p:sp>
        <p:sp>
          <p:nvSpPr>
            <p:cNvPr id="4" name="TextBox 4"/>
            <p:cNvSpPr txBox="1"/>
            <p:nvPr/>
          </p:nvSpPr>
          <p:spPr>
            <a:xfrm>
              <a:off x="0" y="-47625"/>
              <a:ext cx="2280002"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9631116" y="1684924"/>
            <a:ext cx="8300037" cy="7573376"/>
            <a:chOff x="0" y="0"/>
            <a:chExt cx="11066716" cy="10097834"/>
          </a:xfrm>
        </p:grpSpPr>
        <p:pic>
          <p:nvPicPr>
            <p:cNvPr id="6" name="Picture 6"/>
            <p:cNvPicPr>
              <a:picLocks noChangeAspect="1"/>
            </p:cNvPicPr>
            <p:nvPr/>
          </p:nvPicPr>
          <p:blipFill>
            <a:blip r:embed="rId2"/>
            <a:srcRect l="12116" r="12116"/>
            <a:stretch>
              <a:fillRect/>
            </a:stretch>
          </p:blipFill>
          <p:spPr>
            <a:xfrm>
              <a:off x="0" y="0"/>
              <a:ext cx="11066716" cy="10097834"/>
            </a:xfrm>
            <a:prstGeom prst="rect">
              <a:avLst/>
            </a:prstGeom>
          </p:spPr>
        </p:pic>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1028700" y="599709"/>
            <a:ext cx="93902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A* Algorithm</a:t>
            </a:r>
          </a:p>
        </p:txBody>
      </p:sp>
      <p:sp>
        <p:nvSpPr>
          <p:cNvPr id="9" name="TextBox 9"/>
          <p:cNvSpPr txBox="1"/>
          <p:nvPr/>
        </p:nvSpPr>
        <p:spPr>
          <a:xfrm>
            <a:off x="1028700" y="3386084"/>
            <a:ext cx="6938067" cy="4086225"/>
          </a:xfrm>
          <a:prstGeom prst="rect">
            <a:avLst/>
          </a:prstGeom>
        </p:spPr>
        <p:txBody>
          <a:bodyPr lIns="0" tIns="0" rIns="0" bIns="0" rtlCol="0" anchor="t">
            <a:spAutoFit/>
          </a:bodyPr>
          <a:lstStyle/>
          <a:p>
            <a:pPr marL="0" lvl="0" indent="0" algn="l">
              <a:lnSpc>
                <a:spcPts val="4079"/>
              </a:lnSpc>
            </a:pPr>
            <a:r>
              <a:rPr lang="en-US" sz="2400">
                <a:solidFill>
                  <a:srgbClr val="0F4662"/>
                </a:solidFill>
                <a:latin typeface="Quicksand"/>
                <a:ea typeface="Quicksand"/>
                <a:cs typeface="Quicksand"/>
                <a:sym typeface="Quicksand"/>
              </a:rPr>
              <a:t>A* finds the shortest path in weighted graphs by combining BFS's exhaustive search with heuristics. It maintains a priority queue, selecting nodes with the lowest cost function f(n)=g(n)+h(n)f(n) = g(n) + h(n)f(n)=g(n)+h(n) (actual cost + estimated cost). It ensures the most optimal path and is widely used in AI, GPS navigation, and robotics.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152400"/>
            <a:ext cx="11537525" cy="1441228"/>
          </a:xfrm>
          <a:prstGeom prst="rect">
            <a:avLst/>
          </a:prstGeom>
        </p:spPr>
        <p:txBody>
          <a:bodyPr lIns="0" tIns="0" rIns="0" bIns="0" rtlCol="0" anchor="t">
            <a:spAutoFit/>
          </a:bodyPr>
          <a:lstStyle/>
          <a:p>
            <a:pPr marL="0" lvl="0" indent="0" algn="l">
              <a:lnSpc>
                <a:spcPts val="11759"/>
              </a:lnSpc>
              <a:spcBef>
                <a:spcPct val="0"/>
              </a:spcBef>
            </a:pPr>
            <a:r>
              <a:rPr lang="en-US" sz="8399" b="1" i="1" dirty="0" smtClean="0">
                <a:solidFill>
                  <a:srgbClr val="0F4662"/>
                </a:solidFill>
                <a:latin typeface="Cormorant Garamond Bold Italics"/>
                <a:ea typeface="Cormorant Garamond Bold Italics"/>
                <a:cs typeface="Cormorant Garamond Bold Italics"/>
                <a:sym typeface="Cormorant Garamond Bold Italics"/>
              </a:rPr>
              <a:t>Algorithm</a:t>
            </a:r>
            <a:endParaRPr lang="en-US" sz="8399" b="1" i="1" dirty="0">
              <a:solidFill>
                <a:srgbClr val="0F4662"/>
              </a:solidFill>
              <a:latin typeface="Cormorant Garamond Bold Italics"/>
              <a:ea typeface="Cormorant Garamond Bold Italics"/>
              <a:cs typeface="Cormorant Garamond Bold Italics"/>
              <a:sym typeface="Cormorant Garamond Bold Italics"/>
            </a:endParaRPr>
          </a:p>
        </p:txBody>
      </p:sp>
      <p:grpSp>
        <p:nvGrpSpPr>
          <p:cNvPr id="3" name="Group 3"/>
          <p:cNvGrpSpPr/>
          <p:nvPr/>
        </p:nvGrpSpPr>
        <p:grpSpPr>
          <a:xfrm>
            <a:off x="414051" y="2101601"/>
            <a:ext cx="5385764" cy="7654929"/>
            <a:chOff x="0" y="0"/>
            <a:chExt cx="1418473" cy="2016113"/>
          </a:xfrm>
        </p:grpSpPr>
        <p:sp>
          <p:nvSpPr>
            <p:cNvPr id="4" name="Freeform 4"/>
            <p:cNvSpPr/>
            <p:nvPr/>
          </p:nvSpPr>
          <p:spPr>
            <a:xfrm>
              <a:off x="0" y="0"/>
              <a:ext cx="1418473" cy="2016113"/>
            </a:xfrm>
            <a:custGeom>
              <a:avLst/>
              <a:gdLst/>
              <a:ahLst/>
              <a:cxnLst/>
              <a:rect l="l" t="t" r="r" b="b"/>
              <a:pathLst>
                <a:path w="1418473" h="2016113">
                  <a:moveTo>
                    <a:pt x="73311" y="0"/>
                  </a:moveTo>
                  <a:lnTo>
                    <a:pt x="1345161" y="0"/>
                  </a:lnTo>
                  <a:cubicBezTo>
                    <a:pt x="1364605" y="0"/>
                    <a:pt x="1383252" y="7724"/>
                    <a:pt x="1397000" y="21472"/>
                  </a:cubicBezTo>
                  <a:cubicBezTo>
                    <a:pt x="1410749" y="35221"/>
                    <a:pt x="1418473" y="53868"/>
                    <a:pt x="1418473" y="73311"/>
                  </a:cubicBezTo>
                  <a:lnTo>
                    <a:pt x="1418473" y="1942802"/>
                  </a:lnTo>
                  <a:cubicBezTo>
                    <a:pt x="1418473" y="1983291"/>
                    <a:pt x="1385650" y="2016113"/>
                    <a:pt x="1345161" y="2016113"/>
                  </a:cubicBezTo>
                  <a:lnTo>
                    <a:pt x="73311" y="2016113"/>
                  </a:lnTo>
                  <a:cubicBezTo>
                    <a:pt x="53868" y="2016113"/>
                    <a:pt x="35221" y="2008389"/>
                    <a:pt x="21472" y="1994641"/>
                  </a:cubicBezTo>
                  <a:cubicBezTo>
                    <a:pt x="7724" y="1980892"/>
                    <a:pt x="0" y="1962245"/>
                    <a:pt x="0" y="1942802"/>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5" name="TextBox 5"/>
            <p:cNvSpPr txBox="1"/>
            <p:nvPr/>
          </p:nvSpPr>
          <p:spPr>
            <a:xfrm>
              <a:off x="0" y="-123825"/>
              <a:ext cx="1418473" cy="2139938"/>
            </a:xfrm>
            <a:prstGeom prst="rect">
              <a:avLst/>
            </a:prstGeom>
          </p:spPr>
          <p:txBody>
            <a:bodyPr lIns="50800" tIns="50800" rIns="50800" bIns="50800" rtlCol="0" anchor="ctr"/>
            <a:lstStyle/>
            <a:p>
              <a:pPr algn="ctr">
                <a:lnSpc>
                  <a:spcPts val="4079"/>
                </a:lnSpc>
              </a:pPr>
              <a:endParaRPr/>
            </a:p>
          </p:txBody>
        </p:sp>
      </p:grpSp>
      <p:sp>
        <p:nvSpPr>
          <p:cNvPr id="6" name="TextBox 6"/>
          <p:cNvSpPr txBox="1"/>
          <p:nvPr/>
        </p:nvSpPr>
        <p:spPr>
          <a:xfrm>
            <a:off x="854444" y="2290109"/>
            <a:ext cx="3824701" cy="7005024"/>
          </a:xfrm>
          <a:prstGeom prst="rect">
            <a:avLst/>
          </a:prstGeom>
        </p:spPr>
        <p:txBody>
          <a:bodyPr lIns="0" tIns="0" rIns="0" bIns="0" rtlCol="0" anchor="t">
            <a:spAutoFit/>
          </a:bodyPr>
          <a:lstStyle/>
          <a:p>
            <a:pPr algn="ctr">
              <a:lnSpc>
                <a:spcPts val="3087"/>
              </a:lnSpc>
              <a:spcBef>
                <a:spcPct val="0"/>
              </a:spcBef>
            </a:pPr>
            <a:r>
              <a:rPr lang="en-US" sz="2205" b="1">
                <a:solidFill>
                  <a:srgbClr val="0F4662"/>
                </a:solidFill>
                <a:latin typeface="Quicksand Bold"/>
                <a:ea typeface="Quicksand Bold"/>
                <a:cs typeface="Quicksand Bold"/>
                <a:sym typeface="Quicksand Bold"/>
              </a:rPr>
              <a:t>       Start</a:t>
            </a:r>
          </a:p>
          <a:p>
            <a:pPr algn="ctr">
              <a:lnSpc>
                <a:spcPts val="3087"/>
              </a:lnSpc>
              <a:spcBef>
                <a:spcPct val="0"/>
              </a:spcBef>
            </a:pPr>
            <a:r>
              <a:rPr lang="en-US" sz="2205" b="1">
                <a:solidFill>
                  <a:srgbClr val="0F4662"/>
                </a:solidFill>
                <a:latin typeface="Quicksand Bold"/>
                <a:ea typeface="Quicksand Bold"/>
                <a:cs typeface="Quicksand Bold"/>
                <a:sym typeface="Quicksand Bold"/>
              </a:rPr>
              <a:t>         ↓</a:t>
            </a:r>
          </a:p>
          <a:p>
            <a:pPr algn="ctr">
              <a:lnSpc>
                <a:spcPts val="3087"/>
              </a:lnSpc>
              <a:spcBef>
                <a:spcPct val="0"/>
              </a:spcBef>
            </a:pPr>
            <a:r>
              <a:rPr lang="en-US" sz="2205" b="1">
                <a:solidFill>
                  <a:srgbClr val="0F4662"/>
                </a:solidFill>
                <a:latin typeface="Quicksand Bold"/>
                <a:ea typeface="Quicksand Bold"/>
                <a:cs typeface="Quicksand Bold"/>
                <a:sym typeface="Quicksand Bold"/>
              </a:rPr>
              <a:t>   Initialize Queue</a:t>
            </a:r>
          </a:p>
          <a:p>
            <a:pPr algn="ctr">
              <a:lnSpc>
                <a:spcPts val="3087"/>
              </a:lnSpc>
              <a:spcBef>
                <a:spcPct val="0"/>
              </a:spcBef>
            </a:pPr>
            <a:r>
              <a:rPr lang="en-US" sz="2205" b="1">
                <a:solidFill>
                  <a:srgbClr val="0F4662"/>
                </a:solidFill>
                <a:latin typeface="Quicksand Bold"/>
                <a:ea typeface="Quicksand Bold"/>
                <a:cs typeface="Quicksand Bold"/>
                <a:sym typeface="Quicksand Bold"/>
              </a:rPr>
              <a:t>   Add Start Node</a:t>
            </a:r>
          </a:p>
          <a:p>
            <a:pPr algn="ctr">
              <a:lnSpc>
                <a:spcPts val="3087"/>
              </a:lnSpc>
              <a:spcBef>
                <a:spcPct val="0"/>
              </a:spcBef>
            </a:pPr>
            <a:r>
              <a:rPr lang="en-US" sz="2205" b="1">
                <a:solidFill>
                  <a:srgbClr val="0F4662"/>
                </a:solidFill>
                <a:latin typeface="Quicksand Bold"/>
                <a:ea typeface="Quicksand Bold"/>
                <a:cs typeface="Quicksand Bold"/>
                <a:sym typeface="Quicksand Bold"/>
              </a:rPr>
              <a:t>         ↓</a:t>
            </a:r>
          </a:p>
          <a:p>
            <a:pPr algn="ctr">
              <a:lnSpc>
                <a:spcPts val="3087"/>
              </a:lnSpc>
              <a:spcBef>
                <a:spcPct val="0"/>
              </a:spcBef>
            </a:pPr>
            <a:r>
              <a:rPr lang="en-US" sz="2205" b="1">
                <a:solidFill>
                  <a:srgbClr val="0F4662"/>
                </a:solidFill>
                <a:latin typeface="Quicksand Bold"/>
                <a:ea typeface="Quicksand Bold"/>
                <a:cs typeface="Quicksand Bold"/>
                <a:sym typeface="Quicksand Bold"/>
              </a:rPr>
              <a:t>   While Queue is not empty</a:t>
            </a:r>
          </a:p>
          <a:p>
            <a:pPr algn="ctr">
              <a:lnSpc>
                <a:spcPts val="3087"/>
              </a:lnSpc>
              <a:spcBef>
                <a:spcPct val="0"/>
              </a:spcBef>
            </a:pPr>
            <a:r>
              <a:rPr lang="en-US" sz="2205" b="1">
                <a:solidFill>
                  <a:srgbClr val="0F4662"/>
                </a:solidFill>
                <a:latin typeface="Quicksand Bold"/>
                <a:ea typeface="Quicksand Bold"/>
                <a:cs typeface="Quicksand Bold"/>
                <a:sym typeface="Quicksand Bold"/>
              </a:rPr>
              <a:t>         ↓</a:t>
            </a:r>
          </a:p>
          <a:p>
            <a:pPr algn="ctr">
              <a:lnSpc>
                <a:spcPts val="3087"/>
              </a:lnSpc>
              <a:spcBef>
                <a:spcPct val="0"/>
              </a:spcBef>
            </a:pPr>
            <a:r>
              <a:rPr lang="en-US" sz="2205" b="1">
                <a:solidFill>
                  <a:srgbClr val="0F4662"/>
                </a:solidFill>
                <a:latin typeface="Quicksand Bold"/>
                <a:ea typeface="Quicksand Bold"/>
                <a:cs typeface="Quicksand Bold"/>
                <a:sym typeface="Quicksand Bold"/>
              </a:rPr>
              <a:t>   Dequeue Node</a:t>
            </a:r>
          </a:p>
          <a:p>
            <a:pPr algn="ctr">
              <a:lnSpc>
                <a:spcPts val="3087"/>
              </a:lnSpc>
              <a:spcBef>
                <a:spcPct val="0"/>
              </a:spcBef>
            </a:pPr>
            <a:r>
              <a:rPr lang="en-US" sz="2205" b="1">
                <a:solidFill>
                  <a:srgbClr val="0F4662"/>
                </a:solidFill>
                <a:latin typeface="Quicksand Bold"/>
                <a:ea typeface="Quicksand Bold"/>
                <a:cs typeface="Quicksand Bold"/>
                <a:sym typeface="Quicksand Bold"/>
              </a:rPr>
              <a:t>         ↓</a:t>
            </a:r>
          </a:p>
          <a:p>
            <a:pPr algn="ctr">
              <a:lnSpc>
                <a:spcPts val="3087"/>
              </a:lnSpc>
              <a:spcBef>
                <a:spcPct val="0"/>
              </a:spcBef>
            </a:pPr>
            <a:r>
              <a:rPr lang="en-US" sz="2205" b="1">
                <a:solidFill>
                  <a:srgbClr val="0F4662"/>
                </a:solidFill>
                <a:latin typeface="Quicksand Bold"/>
                <a:ea typeface="Quicksand Bold"/>
                <a:cs typeface="Quicksand Bold"/>
                <a:sym typeface="Quicksand Bold"/>
              </a:rPr>
              <a:t>  Is Node the Goal?</a:t>
            </a:r>
          </a:p>
          <a:p>
            <a:pPr algn="ctr">
              <a:lnSpc>
                <a:spcPts val="3087"/>
              </a:lnSpc>
              <a:spcBef>
                <a:spcPct val="0"/>
              </a:spcBef>
            </a:pPr>
            <a:r>
              <a:rPr lang="en-US" sz="2205" b="1">
                <a:solidFill>
                  <a:srgbClr val="0F4662"/>
                </a:solidFill>
                <a:latin typeface="Quicksand Bold"/>
                <a:ea typeface="Quicksand Bold"/>
                <a:cs typeface="Quicksand Bold"/>
                <a:sym typeface="Quicksand Bold"/>
              </a:rPr>
              <a:t>    ↙       ↘  </a:t>
            </a:r>
          </a:p>
          <a:p>
            <a:pPr algn="ctr">
              <a:lnSpc>
                <a:spcPts val="3087"/>
              </a:lnSpc>
              <a:spcBef>
                <a:spcPct val="0"/>
              </a:spcBef>
            </a:pPr>
            <a:r>
              <a:rPr lang="en-US" sz="2205" b="1">
                <a:solidFill>
                  <a:srgbClr val="0F4662"/>
                </a:solidFill>
                <a:latin typeface="Quicksand Bold"/>
                <a:ea typeface="Quicksand Bold"/>
                <a:cs typeface="Quicksand Bold"/>
                <a:sym typeface="Quicksand Bold"/>
              </a:rPr>
              <a:t>  Yes        No</a:t>
            </a:r>
          </a:p>
          <a:p>
            <a:pPr algn="ctr">
              <a:lnSpc>
                <a:spcPts val="3087"/>
              </a:lnSpc>
              <a:spcBef>
                <a:spcPct val="0"/>
              </a:spcBef>
            </a:pPr>
            <a:r>
              <a:rPr lang="en-US" sz="2205" b="1">
                <a:solidFill>
                  <a:srgbClr val="0F4662"/>
                </a:solidFill>
                <a:latin typeface="Quicksand Bold"/>
                <a:ea typeface="Quicksand Bold"/>
                <a:cs typeface="Quicksand Bold"/>
                <a:sym typeface="Quicksand Bold"/>
              </a:rPr>
              <a:t>  End      Get Neighbors</a:t>
            </a:r>
          </a:p>
          <a:p>
            <a:pPr algn="ctr">
              <a:lnSpc>
                <a:spcPts val="3087"/>
              </a:lnSpc>
              <a:spcBef>
                <a:spcPct val="0"/>
              </a:spcBef>
            </a:pPr>
            <a:r>
              <a:rPr lang="en-US" sz="2205" b="1">
                <a:solidFill>
                  <a:srgbClr val="0F4662"/>
                </a:solidFill>
                <a:latin typeface="Quicksand Bold"/>
                <a:ea typeface="Quicksand Bold"/>
                <a:cs typeface="Quicksand Bold"/>
                <a:sym typeface="Quicksand Bold"/>
              </a:rPr>
              <a:t>             ↓</a:t>
            </a:r>
          </a:p>
          <a:p>
            <a:pPr algn="ctr">
              <a:lnSpc>
                <a:spcPts val="3087"/>
              </a:lnSpc>
              <a:spcBef>
                <a:spcPct val="0"/>
              </a:spcBef>
            </a:pPr>
            <a:r>
              <a:rPr lang="en-US" sz="2205" b="1">
                <a:solidFill>
                  <a:srgbClr val="0F4662"/>
                </a:solidFill>
                <a:latin typeface="Quicksand Bold"/>
                <a:ea typeface="Quicksand Bold"/>
                <a:cs typeface="Quicksand Bold"/>
                <a:sym typeface="Quicksand Bold"/>
              </a:rPr>
              <a:t>    Add Unvisited Neighbors to Queue</a:t>
            </a:r>
          </a:p>
          <a:p>
            <a:pPr algn="ctr">
              <a:lnSpc>
                <a:spcPts val="3087"/>
              </a:lnSpc>
              <a:spcBef>
                <a:spcPct val="0"/>
              </a:spcBef>
            </a:pPr>
            <a:r>
              <a:rPr lang="en-US" sz="2205" b="1">
                <a:solidFill>
                  <a:srgbClr val="0F4662"/>
                </a:solidFill>
                <a:latin typeface="Quicksand Bold"/>
                <a:ea typeface="Quicksand Bold"/>
                <a:cs typeface="Quicksand Bold"/>
                <a:sym typeface="Quicksand Bold"/>
              </a:rPr>
              <a:t>         ↓</a:t>
            </a:r>
          </a:p>
          <a:p>
            <a:pPr algn="ctr">
              <a:lnSpc>
                <a:spcPts val="3087"/>
              </a:lnSpc>
              <a:spcBef>
                <a:spcPct val="0"/>
              </a:spcBef>
            </a:pPr>
            <a:r>
              <a:rPr lang="en-US" sz="2205" b="1">
                <a:solidFill>
                  <a:srgbClr val="0F4662"/>
                </a:solidFill>
                <a:latin typeface="Quicksand Bold"/>
                <a:ea typeface="Quicksand Bold"/>
                <a:cs typeface="Quicksand Bold"/>
                <a:sym typeface="Quicksand Bold"/>
              </a:rPr>
              <a:t>       Repeat</a:t>
            </a:r>
          </a:p>
        </p:txBody>
      </p:sp>
      <p:grpSp>
        <p:nvGrpSpPr>
          <p:cNvPr id="7" name="Group 7"/>
          <p:cNvGrpSpPr/>
          <p:nvPr/>
        </p:nvGrpSpPr>
        <p:grpSpPr>
          <a:xfrm>
            <a:off x="6451118" y="2124693"/>
            <a:ext cx="5295724" cy="7478988"/>
            <a:chOff x="0" y="0"/>
            <a:chExt cx="1394758" cy="1969774"/>
          </a:xfrm>
        </p:grpSpPr>
        <p:sp>
          <p:nvSpPr>
            <p:cNvPr id="8" name="Freeform 8"/>
            <p:cNvSpPr/>
            <p:nvPr/>
          </p:nvSpPr>
          <p:spPr>
            <a:xfrm>
              <a:off x="0" y="0"/>
              <a:ext cx="1394758" cy="1969775"/>
            </a:xfrm>
            <a:custGeom>
              <a:avLst/>
              <a:gdLst/>
              <a:ahLst/>
              <a:cxnLst/>
              <a:rect l="l" t="t" r="r" b="b"/>
              <a:pathLst>
                <a:path w="1394758" h="1969775">
                  <a:moveTo>
                    <a:pt x="74558" y="0"/>
                  </a:moveTo>
                  <a:lnTo>
                    <a:pt x="1320201" y="0"/>
                  </a:lnTo>
                  <a:cubicBezTo>
                    <a:pt x="1361378" y="0"/>
                    <a:pt x="1394758" y="33381"/>
                    <a:pt x="1394758" y="74558"/>
                  </a:cubicBezTo>
                  <a:lnTo>
                    <a:pt x="1394758" y="1895217"/>
                  </a:lnTo>
                  <a:cubicBezTo>
                    <a:pt x="1394758" y="1936394"/>
                    <a:pt x="1361378" y="1969775"/>
                    <a:pt x="1320201" y="1969775"/>
                  </a:cubicBezTo>
                  <a:lnTo>
                    <a:pt x="74558" y="1969775"/>
                  </a:lnTo>
                  <a:cubicBezTo>
                    <a:pt x="33381" y="1969775"/>
                    <a:pt x="0" y="1936394"/>
                    <a:pt x="0" y="1895217"/>
                  </a:cubicBezTo>
                  <a:lnTo>
                    <a:pt x="0" y="74558"/>
                  </a:lnTo>
                  <a:cubicBezTo>
                    <a:pt x="0" y="33381"/>
                    <a:pt x="33381" y="0"/>
                    <a:pt x="74558" y="0"/>
                  </a:cubicBezTo>
                  <a:close/>
                </a:path>
              </a:pathLst>
            </a:custGeom>
            <a:solidFill>
              <a:srgbClr val="A9BECB"/>
            </a:solidFill>
          </p:spPr>
        </p:sp>
        <p:sp>
          <p:nvSpPr>
            <p:cNvPr id="9" name="TextBox 9"/>
            <p:cNvSpPr txBox="1"/>
            <p:nvPr/>
          </p:nvSpPr>
          <p:spPr>
            <a:xfrm>
              <a:off x="0" y="-123825"/>
              <a:ext cx="1394758" cy="2093599"/>
            </a:xfrm>
            <a:prstGeom prst="rect">
              <a:avLst/>
            </a:prstGeom>
          </p:spPr>
          <p:txBody>
            <a:bodyPr lIns="50800" tIns="50800" rIns="50800" bIns="50800" rtlCol="0" anchor="ctr"/>
            <a:lstStyle/>
            <a:p>
              <a:pPr algn="ctr">
                <a:lnSpc>
                  <a:spcPts val="4079"/>
                </a:lnSpc>
              </a:pPr>
              <a:endParaRPr/>
            </a:p>
          </p:txBody>
        </p:sp>
      </p:grpSp>
      <p:sp>
        <p:nvSpPr>
          <p:cNvPr id="10" name="TextBox 10"/>
          <p:cNvSpPr txBox="1"/>
          <p:nvPr/>
        </p:nvSpPr>
        <p:spPr>
          <a:xfrm>
            <a:off x="6955033" y="2100160"/>
            <a:ext cx="4093409" cy="7194973"/>
          </a:xfrm>
          <a:prstGeom prst="rect">
            <a:avLst/>
          </a:prstGeom>
        </p:spPr>
        <p:txBody>
          <a:bodyPr lIns="0" tIns="0" rIns="0" bIns="0" rtlCol="0" anchor="t">
            <a:spAutoFit/>
          </a:bodyPr>
          <a:lstStyle/>
          <a:p>
            <a:pPr algn="ctr">
              <a:lnSpc>
                <a:spcPts val="3167"/>
              </a:lnSpc>
              <a:spcBef>
                <a:spcPct val="0"/>
              </a:spcBef>
            </a:pPr>
            <a:r>
              <a:rPr lang="en-US" sz="2262" b="1">
                <a:solidFill>
                  <a:srgbClr val="0F4662"/>
                </a:solidFill>
                <a:latin typeface="Quicksand Bold"/>
                <a:ea typeface="Quicksand Bold"/>
                <a:cs typeface="Quicksand Bold"/>
                <a:sym typeface="Quicksand Bold"/>
              </a:rPr>
              <a:t>       Start</a:t>
            </a:r>
          </a:p>
          <a:p>
            <a:pPr algn="ctr">
              <a:lnSpc>
                <a:spcPts val="3167"/>
              </a:lnSpc>
              <a:spcBef>
                <a:spcPct val="0"/>
              </a:spcBef>
            </a:pPr>
            <a:r>
              <a:rPr lang="en-US" sz="2262" b="1">
                <a:solidFill>
                  <a:srgbClr val="0F4662"/>
                </a:solidFill>
                <a:latin typeface="Quicksand Bold"/>
                <a:ea typeface="Quicksand Bold"/>
                <a:cs typeface="Quicksand Bold"/>
                <a:sym typeface="Quicksand Bold"/>
              </a:rPr>
              <a:t>         ↓</a:t>
            </a:r>
          </a:p>
          <a:p>
            <a:pPr algn="ctr">
              <a:lnSpc>
                <a:spcPts val="3167"/>
              </a:lnSpc>
              <a:spcBef>
                <a:spcPct val="0"/>
              </a:spcBef>
            </a:pPr>
            <a:r>
              <a:rPr lang="en-US" sz="2262" b="1">
                <a:solidFill>
                  <a:srgbClr val="0F4662"/>
                </a:solidFill>
                <a:latin typeface="Quicksand Bold"/>
                <a:ea typeface="Quicksand Bold"/>
                <a:cs typeface="Quicksand Bold"/>
                <a:sym typeface="Quicksand Bold"/>
              </a:rPr>
              <a:t>   Initialize Stack</a:t>
            </a:r>
          </a:p>
          <a:p>
            <a:pPr algn="ctr">
              <a:lnSpc>
                <a:spcPts val="3167"/>
              </a:lnSpc>
              <a:spcBef>
                <a:spcPct val="0"/>
              </a:spcBef>
            </a:pPr>
            <a:r>
              <a:rPr lang="en-US" sz="2262" b="1">
                <a:solidFill>
                  <a:srgbClr val="0F4662"/>
                </a:solidFill>
                <a:latin typeface="Quicksand Bold"/>
                <a:ea typeface="Quicksand Bold"/>
                <a:cs typeface="Quicksand Bold"/>
                <a:sym typeface="Quicksand Bold"/>
              </a:rPr>
              <a:t>   Push Start Node</a:t>
            </a:r>
          </a:p>
          <a:p>
            <a:pPr algn="ctr">
              <a:lnSpc>
                <a:spcPts val="3167"/>
              </a:lnSpc>
              <a:spcBef>
                <a:spcPct val="0"/>
              </a:spcBef>
            </a:pPr>
            <a:r>
              <a:rPr lang="en-US" sz="2262" b="1">
                <a:solidFill>
                  <a:srgbClr val="0F4662"/>
                </a:solidFill>
                <a:latin typeface="Quicksand Bold"/>
                <a:ea typeface="Quicksand Bold"/>
                <a:cs typeface="Quicksand Bold"/>
                <a:sym typeface="Quicksand Bold"/>
              </a:rPr>
              <a:t>         ↓</a:t>
            </a:r>
          </a:p>
          <a:p>
            <a:pPr algn="ctr">
              <a:lnSpc>
                <a:spcPts val="3167"/>
              </a:lnSpc>
              <a:spcBef>
                <a:spcPct val="0"/>
              </a:spcBef>
            </a:pPr>
            <a:r>
              <a:rPr lang="en-US" sz="2262" b="1">
                <a:solidFill>
                  <a:srgbClr val="0F4662"/>
                </a:solidFill>
                <a:latin typeface="Quicksand Bold"/>
                <a:ea typeface="Quicksand Bold"/>
                <a:cs typeface="Quicksand Bold"/>
                <a:sym typeface="Quicksand Bold"/>
              </a:rPr>
              <a:t>   While Stack is not empty</a:t>
            </a:r>
          </a:p>
          <a:p>
            <a:pPr algn="ctr">
              <a:lnSpc>
                <a:spcPts val="3167"/>
              </a:lnSpc>
              <a:spcBef>
                <a:spcPct val="0"/>
              </a:spcBef>
            </a:pPr>
            <a:r>
              <a:rPr lang="en-US" sz="2262" b="1">
                <a:solidFill>
                  <a:srgbClr val="0F4662"/>
                </a:solidFill>
                <a:latin typeface="Quicksand Bold"/>
                <a:ea typeface="Quicksand Bold"/>
                <a:cs typeface="Quicksand Bold"/>
                <a:sym typeface="Quicksand Bold"/>
              </a:rPr>
              <a:t>         ↓</a:t>
            </a:r>
          </a:p>
          <a:p>
            <a:pPr algn="ctr">
              <a:lnSpc>
                <a:spcPts val="3167"/>
              </a:lnSpc>
              <a:spcBef>
                <a:spcPct val="0"/>
              </a:spcBef>
            </a:pPr>
            <a:r>
              <a:rPr lang="en-US" sz="2262" b="1">
                <a:solidFill>
                  <a:srgbClr val="0F4662"/>
                </a:solidFill>
                <a:latin typeface="Quicksand Bold"/>
                <a:ea typeface="Quicksand Bold"/>
                <a:cs typeface="Quicksand Bold"/>
                <a:sym typeface="Quicksand Bold"/>
              </a:rPr>
              <a:t>   Pop Node</a:t>
            </a:r>
          </a:p>
          <a:p>
            <a:pPr algn="ctr">
              <a:lnSpc>
                <a:spcPts val="3167"/>
              </a:lnSpc>
              <a:spcBef>
                <a:spcPct val="0"/>
              </a:spcBef>
            </a:pPr>
            <a:r>
              <a:rPr lang="en-US" sz="2262" b="1">
                <a:solidFill>
                  <a:srgbClr val="0F4662"/>
                </a:solidFill>
                <a:latin typeface="Quicksand Bold"/>
                <a:ea typeface="Quicksand Bold"/>
                <a:cs typeface="Quicksand Bold"/>
                <a:sym typeface="Quicksand Bold"/>
              </a:rPr>
              <a:t>         ↓</a:t>
            </a:r>
          </a:p>
          <a:p>
            <a:pPr algn="ctr">
              <a:lnSpc>
                <a:spcPts val="3167"/>
              </a:lnSpc>
              <a:spcBef>
                <a:spcPct val="0"/>
              </a:spcBef>
            </a:pPr>
            <a:r>
              <a:rPr lang="en-US" sz="2262" b="1">
                <a:solidFill>
                  <a:srgbClr val="0F4662"/>
                </a:solidFill>
                <a:latin typeface="Quicksand Bold"/>
                <a:ea typeface="Quicksand Bold"/>
                <a:cs typeface="Quicksand Bold"/>
                <a:sym typeface="Quicksand Bold"/>
              </a:rPr>
              <a:t>  Is Node the Goal?</a:t>
            </a:r>
          </a:p>
          <a:p>
            <a:pPr algn="ctr">
              <a:lnSpc>
                <a:spcPts val="3167"/>
              </a:lnSpc>
              <a:spcBef>
                <a:spcPct val="0"/>
              </a:spcBef>
            </a:pPr>
            <a:r>
              <a:rPr lang="en-US" sz="2262" b="1">
                <a:solidFill>
                  <a:srgbClr val="0F4662"/>
                </a:solidFill>
                <a:latin typeface="Quicksand Bold"/>
                <a:ea typeface="Quicksand Bold"/>
                <a:cs typeface="Quicksand Bold"/>
                <a:sym typeface="Quicksand Bold"/>
              </a:rPr>
              <a:t>    ↙       ↘  </a:t>
            </a:r>
          </a:p>
          <a:p>
            <a:pPr algn="ctr">
              <a:lnSpc>
                <a:spcPts val="3167"/>
              </a:lnSpc>
              <a:spcBef>
                <a:spcPct val="0"/>
              </a:spcBef>
            </a:pPr>
            <a:r>
              <a:rPr lang="en-US" sz="2262" b="1">
                <a:solidFill>
                  <a:srgbClr val="0F4662"/>
                </a:solidFill>
                <a:latin typeface="Quicksand Bold"/>
                <a:ea typeface="Quicksand Bold"/>
                <a:cs typeface="Quicksand Bold"/>
                <a:sym typeface="Quicksand Bold"/>
              </a:rPr>
              <a:t>  Yes        No</a:t>
            </a:r>
          </a:p>
          <a:p>
            <a:pPr algn="ctr">
              <a:lnSpc>
                <a:spcPts val="3167"/>
              </a:lnSpc>
              <a:spcBef>
                <a:spcPct val="0"/>
              </a:spcBef>
            </a:pPr>
            <a:r>
              <a:rPr lang="en-US" sz="2262" b="1">
                <a:solidFill>
                  <a:srgbClr val="0F4662"/>
                </a:solidFill>
                <a:latin typeface="Quicksand Bold"/>
                <a:ea typeface="Quicksand Bold"/>
                <a:cs typeface="Quicksand Bold"/>
                <a:sym typeface="Quicksand Bold"/>
              </a:rPr>
              <a:t>  End      Get Neighbors</a:t>
            </a:r>
          </a:p>
          <a:p>
            <a:pPr algn="ctr">
              <a:lnSpc>
                <a:spcPts val="3167"/>
              </a:lnSpc>
              <a:spcBef>
                <a:spcPct val="0"/>
              </a:spcBef>
            </a:pPr>
            <a:r>
              <a:rPr lang="en-US" sz="2262" b="1">
                <a:solidFill>
                  <a:srgbClr val="0F4662"/>
                </a:solidFill>
                <a:latin typeface="Quicksand Bold"/>
                <a:ea typeface="Quicksand Bold"/>
                <a:cs typeface="Quicksand Bold"/>
                <a:sym typeface="Quicksand Bold"/>
              </a:rPr>
              <a:t>             ↓</a:t>
            </a:r>
          </a:p>
          <a:p>
            <a:pPr algn="ctr">
              <a:lnSpc>
                <a:spcPts val="3167"/>
              </a:lnSpc>
              <a:spcBef>
                <a:spcPct val="0"/>
              </a:spcBef>
            </a:pPr>
            <a:r>
              <a:rPr lang="en-US" sz="2262" b="1">
                <a:solidFill>
                  <a:srgbClr val="0F4662"/>
                </a:solidFill>
                <a:latin typeface="Quicksand Bold"/>
                <a:ea typeface="Quicksand Bold"/>
                <a:cs typeface="Quicksand Bold"/>
                <a:sym typeface="Quicksand Bold"/>
              </a:rPr>
              <a:t>    Push Unvisited Neighbors to Stack</a:t>
            </a:r>
          </a:p>
          <a:p>
            <a:pPr algn="ctr">
              <a:lnSpc>
                <a:spcPts val="3167"/>
              </a:lnSpc>
              <a:spcBef>
                <a:spcPct val="0"/>
              </a:spcBef>
            </a:pPr>
            <a:r>
              <a:rPr lang="en-US" sz="2262" b="1">
                <a:solidFill>
                  <a:srgbClr val="0F4662"/>
                </a:solidFill>
                <a:latin typeface="Quicksand Bold"/>
                <a:ea typeface="Quicksand Bold"/>
                <a:cs typeface="Quicksand Bold"/>
                <a:sym typeface="Quicksand Bold"/>
              </a:rPr>
              <a:t>         ↓</a:t>
            </a:r>
          </a:p>
          <a:p>
            <a:pPr algn="ctr">
              <a:lnSpc>
                <a:spcPts val="3167"/>
              </a:lnSpc>
              <a:spcBef>
                <a:spcPct val="0"/>
              </a:spcBef>
            </a:pPr>
            <a:r>
              <a:rPr lang="en-US" sz="2262" b="1">
                <a:solidFill>
                  <a:srgbClr val="0F4662"/>
                </a:solidFill>
                <a:latin typeface="Quicksand Bold"/>
                <a:ea typeface="Quicksand Bold"/>
                <a:cs typeface="Quicksand Bold"/>
                <a:sym typeface="Quicksand Bold"/>
              </a:rPr>
              <a:t>       Repeat</a:t>
            </a:r>
          </a:p>
        </p:txBody>
      </p:sp>
      <p:grpSp>
        <p:nvGrpSpPr>
          <p:cNvPr id="11" name="Group 11"/>
          <p:cNvGrpSpPr/>
          <p:nvPr/>
        </p:nvGrpSpPr>
        <p:grpSpPr>
          <a:xfrm>
            <a:off x="12461217" y="2101601"/>
            <a:ext cx="4940022" cy="7502079"/>
            <a:chOff x="0" y="0"/>
            <a:chExt cx="1301076" cy="1975856"/>
          </a:xfrm>
        </p:grpSpPr>
        <p:sp>
          <p:nvSpPr>
            <p:cNvPr id="12" name="Freeform 12"/>
            <p:cNvSpPr/>
            <p:nvPr/>
          </p:nvSpPr>
          <p:spPr>
            <a:xfrm>
              <a:off x="0" y="0"/>
              <a:ext cx="1301076" cy="1975856"/>
            </a:xfrm>
            <a:custGeom>
              <a:avLst/>
              <a:gdLst/>
              <a:ahLst/>
              <a:cxnLst/>
              <a:rect l="l" t="t" r="r" b="b"/>
              <a:pathLst>
                <a:path w="1301076" h="1975856">
                  <a:moveTo>
                    <a:pt x="79926" y="0"/>
                  </a:moveTo>
                  <a:lnTo>
                    <a:pt x="1221149" y="0"/>
                  </a:lnTo>
                  <a:cubicBezTo>
                    <a:pt x="1265291" y="0"/>
                    <a:pt x="1301076" y="35784"/>
                    <a:pt x="1301076" y="79926"/>
                  </a:cubicBezTo>
                  <a:lnTo>
                    <a:pt x="1301076" y="1895930"/>
                  </a:lnTo>
                  <a:cubicBezTo>
                    <a:pt x="1301076" y="1917128"/>
                    <a:pt x="1292655" y="1937457"/>
                    <a:pt x="1277666" y="1952447"/>
                  </a:cubicBezTo>
                  <a:cubicBezTo>
                    <a:pt x="1262677" y="1967436"/>
                    <a:pt x="1242347" y="1975856"/>
                    <a:pt x="1221149" y="1975856"/>
                  </a:cubicBezTo>
                  <a:lnTo>
                    <a:pt x="79926" y="1975856"/>
                  </a:lnTo>
                  <a:cubicBezTo>
                    <a:pt x="58729" y="1975856"/>
                    <a:pt x="38399" y="1967436"/>
                    <a:pt x="23410" y="1952447"/>
                  </a:cubicBezTo>
                  <a:cubicBezTo>
                    <a:pt x="8421" y="1937457"/>
                    <a:pt x="0" y="1917128"/>
                    <a:pt x="0" y="1895930"/>
                  </a:cubicBezTo>
                  <a:lnTo>
                    <a:pt x="0" y="79926"/>
                  </a:lnTo>
                  <a:cubicBezTo>
                    <a:pt x="0" y="58729"/>
                    <a:pt x="8421" y="38399"/>
                    <a:pt x="23410" y="23410"/>
                  </a:cubicBezTo>
                  <a:cubicBezTo>
                    <a:pt x="38399" y="8421"/>
                    <a:pt x="58729" y="0"/>
                    <a:pt x="79926" y="0"/>
                  </a:cubicBezTo>
                  <a:close/>
                </a:path>
              </a:pathLst>
            </a:custGeom>
            <a:solidFill>
              <a:srgbClr val="DBE5EA"/>
            </a:solidFill>
          </p:spPr>
        </p:sp>
        <p:sp>
          <p:nvSpPr>
            <p:cNvPr id="13" name="TextBox 13"/>
            <p:cNvSpPr txBox="1"/>
            <p:nvPr/>
          </p:nvSpPr>
          <p:spPr>
            <a:xfrm>
              <a:off x="0" y="-123825"/>
              <a:ext cx="1301076" cy="2099681"/>
            </a:xfrm>
            <a:prstGeom prst="rect">
              <a:avLst/>
            </a:prstGeom>
          </p:spPr>
          <p:txBody>
            <a:bodyPr lIns="50800" tIns="50800" rIns="50800" bIns="50800" rtlCol="0" anchor="ctr"/>
            <a:lstStyle/>
            <a:p>
              <a:pPr algn="ctr">
                <a:lnSpc>
                  <a:spcPts val="4079"/>
                </a:lnSpc>
              </a:pPr>
              <a:endParaRPr/>
            </a:p>
          </p:txBody>
        </p:sp>
      </p:grpSp>
      <p:sp>
        <p:nvSpPr>
          <p:cNvPr id="14" name="TextBox 14"/>
          <p:cNvSpPr txBox="1"/>
          <p:nvPr/>
        </p:nvSpPr>
        <p:spPr>
          <a:xfrm>
            <a:off x="12723796" y="2063501"/>
            <a:ext cx="4104131" cy="7231632"/>
          </a:xfrm>
          <a:prstGeom prst="rect">
            <a:avLst/>
          </a:prstGeom>
        </p:spPr>
        <p:txBody>
          <a:bodyPr lIns="0" tIns="0" rIns="0" bIns="0" rtlCol="0" anchor="t">
            <a:spAutoFit/>
          </a:bodyPr>
          <a:lstStyle/>
          <a:p>
            <a:pPr algn="ctr">
              <a:lnSpc>
                <a:spcPts val="2867"/>
              </a:lnSpc>
              <a:spcBef>
                <a:spcPct val="0"/>
              </a:spcBef>
            </a:pPr>
            <a:r>
              <a:rPr lang="en-US" sz="2048" b="1">
                <a:solidFill>
                  <a:srgbClr val="0F4662"/>
                </a:solidFill>
                <a:latin typeface="Quicksand Bold"/>
                <a:ea typeface="Quicksand Bold"/>
                <a:cs typeface="Quicksand Bold"/>
                <a:sym typeface="Quicksand Bold"/>
              </a:rPr>
              <a:t>       Start</a:t>
            </a:r>
          </a:p>
          <a:p>
            <a:pPr algn="ctr">
              <a:lnSpc>
                <a:spcPts val="2867"/>
              </a:lnSpc>
              <a:spcBef>
                <a:spcPct val="0"/>
              </a:spcBef>
            </a:pPr>
            <a:r>
              <a:rPr lang="en-US" sz="2048" b="1">
                <a:solidFill>
                  <a:srgbClr val="0F4662"/>
                </a:solidFill>
                <a:latin typeface="Quicksand Bold"/>
                <a:ea typeface="Quicksand Bold"/>
                <a:cs typeface="Quicksand Bold"/>
                <a:sym typeface="Quicksand Bold"/>
              </a:rPr>
              <a:t>         ↓</a:t>
            </a:r>
          </a:p>
          <a:p>
            <a:pPr algn="ctr">
              <a:lnSpc>
                <a:spcPts val="2867"/>
              </a:lnSpc>
              <a:spcBef>
                <a:spcPct val="0"/>
              </a:spcBef>
            </a:pPr>
            <a:r>
              <a:rPr lang="en-US" sz="2048" b="1">
                <a:solidFill>
                  <a:srgbClr val="0F4662"/>
                </a:solidFill>
                <a:latin typeface="Quicksand Bold"/>
                <a:ea typeface="Quicksand Bold"/>
                <a:cs typeface="Quicksand Bold"/>
                <a:sym typeface="Quicksand Bold"/>
              </a:rPr>
              <a:t>   Initialize Open List (Priority Queue)</a:t>
            </a:r>
          </a:p>
          <a:p>
            <a:pPr algn="ctr">
              <a:lnSpc>
                <a:spcPts val="2867"/>
              </a:lnSpc>
              <a:spcBef>
                <a:spcPct val="0"/>
              </a:spcBef>
            </a:pPr>
            <a:r>
              <a:rPr lang="en-US" sz="2048" b="1">
                <a:solidFill>
                  <a:srgbClr val="0F4662"/>
                </a:solidFill>
                <a:latin typeface="Quicksand Bold"/>
                <a:ea typeface="Quicksand Bold"/>
                <a:cs typeface="Quicksand Bold"/>
                <a:sym typeface="Quicksand Bold"/>
              </a:rPr>
              <a:t>   Add Start Node with f(n) = g(n) + h(n)</a:t>
            </a:r>
          </a:p>
          <a:p>
            <a:pPr algn="ctr">
              <a:lnSpc>
                <a:spcPts val="2867"/>
              </a:lnSpc>
              <a:spcBef>
                <a:spcPct val="0"/>
              </a:spcBef>
            </a:pPr>
            <a:r>
              <a:rPr lang="en-US" sz="2048" b="1">
                <a:solidFill>
                  <a:srgbClr val="0F4662"/>
                </a:solidFill>
                <a:latin typeface="Quicksand Bold"/>
                <a:ea typeface="Quicksand Bold"/>
                <a:cs typeface="Quicksand Bold"/>
                <a:sym typeface="Quicksand Bold"/>
              </a:rPr>
              <a:t>         ↓</a:t>
            </a:r>
          </a:p>
          <a:p>
            <a:pPr algn="ctr">
              <a:lnSpc>
                <a:spcPts val="2867"/>
              </a:lnSpc>
              <a:spcBef>
                <a:spcPct val="0"/>
              </a:spcBef>
            </a:pPr>
            <a:r>
              <a:rPr lang="en-US" sz="2048" b="1">
                <a:solidFill>
                  <a:srgbClr val="0F4662"/>
                </a:solidFill>
                <a:latin typeface="Quicksand Bold"/>
                <a:ea typeface="Quicksand Bold"/>
                <a:cs typeface="Quicksand Bold"/>
                <a:sym typeface="Quicksand Bold"/>
              </a:rPr>
              <a:t>   While Open List is not empty</a:t>
            </a:r>
          </a:p>
          <a:p>
            <a:pPr algn="ctr">
              <a:lnSpc>
                <a:spcPts val="2867"/>
              </a:lnSpc>
              <a:spcBef>
                <a:spcPct val="0"/>
              </a:spcBef>
            </a:pPr>
            <a:r>
              <a:rPr lang="en-US" sz="2048" b="1">
                <a:solidFill>
                  <a:srgbClr val="0F4662"/>
                </a:solidFill>
                <a:latin typeface="Quicksand Bold"/>
                <a:ea typeface="Quicksand Bold"/>
                <a:cs typeface="Quicksand Bold"/>
                <a:sym typeface="Quicksand Bold"/>
              </a:rPr>
              <a:t>         ↓</a:t>
            </a:r>
          </a:p>
          <a:p>
            <a:pPr algn="ctr">
              <a:lnSpc>
                <a:spcPts val="2867"/>
              </a:lnSpc>
              <a:spcBef>
                <a:spcPct val="0"/>
              </a:spcBef>
            </a:pPr>
            <a:r>
              <a:rPr lang="en-US" sz="2048" b="1">
                <a:solidFill>
                  <a:srgbClr val="0F4662"/>
                </a:solidFill>
                <a:latin typeface="Quicksand Bold"/>
                <a:ea typeface="Quicksand Bold"/>
                <a:cs typeface="Quicksand Bold"/>
                <a:sym typeface="Quicksand Bold"/>
              </a:rPr>
              <a:t>   Remove Node with Lowest f(n)</a:t>
            </a:r>
          </a:p>
          <a:p>
            <a:pPr algn="ctr">
              <a:lnSpc>
                <a:spcPts val="2867"/>
              </a:lnSpc>
              <a:spcBef>
                <a:spcPct val="0"/>
              </a:spcBef>
            </a:pPr>
            <a:r>
              <a:rPr lang="en-US" sz="2048" b="1">
                <a:solidFill>
                  <a:srgbClr val="0F4662"/>
                </a:solidFill>
                <a:latin typeface="Quicksand Bold"/>
                <a:ea typeface="Quicksand Bold"/>
                <a:cs typeface="Quicksand Bold"/>
                <a:sym typeface="Quicksand Bold"/>
              </a:rPr>
              <a:t>         ↓</a:t>
            </a:r>
          </a:p>
          <a:p>
            <a:pPr algn="ctr">
              <a:lnSpc>
                <a:spcPts val="2867"/>
              </a:lnSpc>
              <a:spcBef>
                <a:spcPct val="0"/>
              </a:spcBef>
            </a:pPr>
            <a:r>
              <a:rPr lang="en-US" sz="2048" b="1">
                <a:solidFill>
                  <a:srgbClr val="0F4662"/>
                </a:solidFill>
                <a:latin typeface="Quicksand Bold"/>
                <a:ea typeface="Quicksand Bold"/>
                <a:cs typeface="Quicksand Bold"/>
                <a:sym typeface="Quicksand Bold"/>
              </a:rPr>
              <a:t>  Is Node the Goal?</a:t>
            </a:r>
          </a:p>
          <a:p>
            <a:pPr algn="ctr">
              <a:lnSpc>
                <a:spcPts val="2867"/>
              </a:lnSpc>
              <a:spcBef>
                <a:spcPct val="0"/>
              </a:spcBef>
            </a:pPr>
            <a:r>
              <a:rPr lang="en-US" sz="2048" b="1">
                <a:solidFill>
                  <a:srgbClr val="0F4662"/>
                </a:solidFill>
                <a:latin typeface="Quicksand Bold"/>
                <a:ea typeface="Quicksand Bold"/>
                <a:cs typeface="Quicksand Bold"/>
                <a:sym typeface="Quicksand Bold"/>
              </a:rPr>
              <a:t>    ↙       ↘  </a:t>
            </a:r>
          </a:p>
          <a:p>
            <a:pPr algn="ctr">
              <a:lnSpc>
                <a:spcPts val="2867"/>
              </a:lnSpc>
              <a:spcBef>
                <a:spcPct val="0"/>
              </a:spcBef>
            </a:pPr>
            <a:r>
              <a:rPr lang="en-US" sz="2048" b="1">
                <a:solidFill>
                  <a:srgbClr val="0F4662"/>
                </a:solidFill>
                <a:latin typeface="Quicksand Bold"/>
                <a:ea typeface="Quicksand Bold"/>
                <a:cs typeface="Quicksand Bold"/>
                <a:sym typeface="Quicksand Bold"/>
              </a:rPr>
              <a:t>  Yes        No</a:t>
            </a:r>
          </a:p>
          <a:p>
            <a:pPr algn="ctr">
              <a:lnSpc>
                <a:spcPts val="2867"/>
              </a:lnSpc>
              <a:spcBef>
                <a:spcPct val="0"/>
              </a:spcBef>
            </a:pPr>
            <a:r>
              <a:rPr lang="en-US" sz="2048" b="1">
                <a:solidFill>
                  <a:srgbClr val="0F4662"/>
                </a:solidFill>
                <a:latin typeface="Quicksand Bold"/>
                <a:ea typeface="Quicksand Bold"/>
                <a:cs typeface="Quicksand Bold"/>
                <a:sym typeface="Quicksand Bold"/>
              </a:rPr>
              <a:t>  End      Get Neighbors</a:t>
            </a:r>
          </a:p>
          <a:p>
            <a:pPr algn="ctr">
              <a:lnSpc>
                <a:spcPts val="2867"/>
              </a:lnSpc>
              <a:spcBef>
                <a:spcPct val="0"/>
              </a:spcBef>
            </a:pPr>
            <a:r>
              <a:rPr lang="en-US" sz="2048" b="1">
                <a:solidFill>
                  <a:srgbClr val="0F4662"/>
                </a:solidFill>
                <a:latin typeface="Quicksand Bold"/>
                <a:ea typeface="Quicksand Bold"/>
                <a:cs typeface="Quicksand Bold"/>
                <a:sym typeface="Quicksand Bold"/>
              </a:rPr>
              <a:t>             ↓</a:t>
            </a:r>
          </a:p>
          <a:p>
            <a:pPr algn="ctr">
              <a:lnSpc>
                <a:spcPts val="2867"/>
              </a:lnSpc>
              <a:spcBef>
                <a:spcPct val="0"/>
              </a:spcBef>
            </a:pPr>
            <a:r>
              <a:rPr lang="en-US" sz="2048" b="1">
                <a:solidFill>
                  <a:srgbClr val="0F4662"/>
                </a:solidFill>
                <a:latin typeface="Quicksand Bold"/>
                <a:ea typeface="Quicksand Bold"/>
                <a:cs typeface="Quicksand Bold"/>
                <a:sym typeface="Quicksand Bold"/>
              </a:rPr>
              <a:t>    Calculate g(n), h(n), f(n)</a:t>
            </a:r>
          </a:p>
          <a:p>
            <a:pPr algn="ctr">
              <a:lnSpc>
                <a:spcPts val="2867"/>
              </a:lnSpc>
              <a:spcBef>
                <a:spcPct val="0"/>
              </a:spcBef>
            </a:pPr>
            <a:r>
              <a:rPr lang="en-US" sz="2048" b="1">
                <a:solidFill>
                  <a:srgbClr val="0F4662"/>
                </a:solidFill>
                <a:latin typeface="Quicksand Bold"/>
                <a:ea typeface="Quicksand Bold"/>
                <a:cs typeface="Quicksand Bold"/>
                <a:sym typeface="Quicksand Bold"/>
              </a:rPr>
              <a:t>    Add to Open List if Not Visited</a:t>
            </a:r>
          </a:p>
          <a:p>
            <a:pPr algn="ctr">
              <a:lnSpc>
                <a:spcPts val="2867"/>
              </a:lnSpc>
              <a:spcBef>
                <a:spcPct val="0"/>
              </a:spcBef>
            </a:pPr>
            <a:r>
              <a:rPr lang="en-US" sz="2048" b="1">
                <a:solidFill>
                  <a:srgbClr val="0F4662"/>
                </a:solidFill>
                <a:latin typeface="Quicksand Bold"/>
                <a:ea typeface="Quicksand Bold"/>
                <a:cs typeface="Quicksand Bold"/>
                <a:sym typeface="Quicksand Bold"/>
              </a:rPr>
              <a:t>         ↓</a:t>
            </a:r>
          </a:p>
          <a:p>
            <a:pPr algn="ctr">
              <a:lnSpc>
                <a:spcPts val="2867"/>
              </a:lnSpc>
              <a:spcBef>
                <a:spcPct val="0"/>
              </a:spcBef>
            </a:pPr>
            <a:r>
              <a:rPr lang="en-US" sz="2048" b="1">
                <a:solidFill>
                  <a:srgbClr val="0F4662"/>
                </a:solidFill>
                <a:latin typeface="Quicksand Bold"/>
                <a:ea typeface="Quicksand Bold"/>
                <a:cs typeface="Quicksand Bold"/>
                <a:sym typeface="Quicksand Bold"/>
              </a:rPr>
              <a:t>       Repeat</a:t>
            </a:r>
          </a:p>
        </p:txBody>
      </p:sp>
      <p:sp>
        <p:nvSpPr>
          <p:cNvPr id="15" name="TextBox 15"/>
          <p:cNvSpPr txBox="1"/>
          <p:nvPr/>
        </p:nvSpPr>
        <p:spPr>
          <a:xfrm>
            <a:off x="414051" y="1589370"/>
            <a:ext cx="5210034" cy="461280"/>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F4662"/>
                </a:solidFill>
                <a:latin typeface="Quicksand Bold"/>
                <a:ea typeface="Quicksand Bold"/>
                <a:cs typeface="Quicksand Bold"/>
                <a:sym typeface="Quicksand Bold"/>
              </a:rPr>
              <a:t>Breadth-First Search</a:t>
            </a:r>
          </a:p>
        </p:txBody>
      </p:sp>
      <p:sp>
        <p:nvSpPr>
          <p:cNvPr id="16" name="TextBox 16"/>
          <p:cNvSpPr txBox="1"/>
          <p:nvPr/>
        </p:nvSpPr>
        <p:spPr>
          <a:xfrm>
            <a:off x="7209013" y="1610746"/>
            <a:ext cx="3585448" cy="490855"/>
          </a:xfrm>
          <a:prstGeom prst="rect">
            <a:avLst/>
          </a:prstGeom>
        </p:spPr>
        <p:txBody>
          <a:bodyPr lIns="0" tIns="0" rIns="0" bIns="0" rtlCol="0" anchor="t">
            <a:spAutoFit/>
          </a:bodyPr>
          <a:lstStyle/>
          <a:p>
            <a:pPr algn="ctr">
              <a:lnSpc>
                <a:spcPts val="3919"/>
              </a:lnSpc>
              <a:spcBef>
                <a:spcPct val="0"/>
              </a:spcBef>
            </a:pPr>
            <a:r>
              <a:rPr lang="en-US" sz="2799" b="1">
                <a:solidFill>
                  <a:srgbClr val="0F4662"/>
                </a:solidFill>
                <a:latin typeface="Quicksand Bold"/>
                <a:ea typeface="Quicksand Bold"/>
                <a:cs typeface="Quicksand Bold"/>
                <a:sym typeface="Quicksand Bold"/>
              </a:rPr>
              <a:t>Depth-First Search</a:t>
            </a:r>
          </a:p>
        </p:txBody>
      </p:sp>
      <p:sp>
        <p:nvSpPr>
          <p:cNvPr id="17" name="TextBox 17"/>
          <p:cNvSpPr txBox="1"/>
          <p:nvPr/>
        </p:nvSpPr>
        <p:spPr>
          <a:xfrm>
            <a:off x="12566225" y="1647322"/>
            <a:ext cx="4335221" cy="461280"/>
          </a:xfrm>
          <a:prstGeom prst="rect">
            <a:avLst/>
          </a:prstGeom>
        </p:spPr>
        <p:txBody>
          <a:bodyPr wrap="square" lIns="0" tIns="0" rIns="0" bIns="0" rtlCol="0" anchor="t">
            <a:spAutoFit/>
          </a:bodyPr>
          <a:lstStyle/>
          <a:p>
            <a:pPr algn="ctr">
              <a:lnSpc>
                <a:spcPts val="3919"/>
              </a:lnSpc>
              <a:spcBef>
                <a:spcPct val="0"/>
              </a:spcBef>
            </a:pPr>
            <a:r>
              <a:rPr lang="en-US" sz="2799" b="1" dirty="0">
                <a:solidFill>
                  <a:srgbClr val="0F4662"/>
                </a:solidFill>
                <a:latin typeface="Quicksand Bold"/>
                <a:ea typeface="Quicksand Bold"/>
                <a:cs typeface="Quicksand Bold"/>
                <a:sym typeface="Quicksand Bold"/>
              </a:rPr>
              <a:t>A-Star Algorithm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3816256" y="4231184"/>
            <a:ext cx="10655487" cy="305752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BFS: Best for shortest path in unweighted graphs.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DFS: Best for exhaustive exploration.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A*: Best for optimal pathfinding with heuristics.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Future Work: Extend visualization for weighted graphs and real-world applications.</a:t>
            </a:r>
          </a:p>
          <a:p>
            <a:pPr marL="0" lvl="0" indent="0" algn="ctr">
              <a:lnSpc>
                <a:spcPts val="4079"/>
              </a:lnSpc>
            </a:pPr>
            <a:endParaRPr lang="en-US" sz="2400">
              <a:solidFill>
                <a:srgbClr val="0F4662"/>
              </a:solidFill>
              <a:latin typeface="Quicksand"/>
              <a:ea typeface="Quicksand"/>
              <a:cs typeface="Quicksand"/>
              <a:sym typeface="Quicksand"/>
            </a:endParaRPr>
          </a:p>
        </p:txBody>
      </p:sp>
      <p:sp>
        <p:nvSpPr>
          <p:cNvPr id="4" name="AutoShape 4"/>
          <p:cNvSpPr/>
          <p:nvPr/>
        </p:nvSpPr>
        <p:spPr>
          <a:xfrm>
            <a:off x="5897880" y="3568974"/>
            <a:ext cx="6492240" cy="0"/>
          </a:xfrm>
          <a:prstGeom prst="line">
            <a:avLst/>
          </a:prstGeom>
          <a:ln w="76200" cap="flat">
            <a:solidFill>
              <a:srgbClr val="0F4662"/>
            </a:solidFill>
            <a:prstDash val="solid"/>
            <a:headEnd type="none" w="sm" len="sm"/>
            <a:tailEnd type="none" w="sm" len="sm"/>
          </a:ln>
        </p:spPr>
      </p:sp>
      <p:sp>
        <p:nvSpPr>
          <p:cNvPr id="5" name="AutoShape 5"/>
          <p:cNvSpPr/>
          <p:nvPr/>
        </p:nvSpPr>
        <p:spPr>
          <a:xfrm>
            <a:off x="5897880" y="7171009"/>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246827"/>
            <a:chOff x="0" y="0"/>
            <a:chExt cx="4816593" cy="591757"/>
          </a:xfrm>
        </p:grpSpPr>
        <p:sp>
          <p:nvSpPr>
            <p:cNvPr id="3" name="Freeform 3"/>
            <p:cNvSpPr/>
            <p:nvPr/>
          </p:nvSpPr>
          <p:spPr>
            <a:xfrm>
              <a:off x="0" y="0"/>
              <a:ext cx="4816592" cy="591757"/>
            </a:xfrm>
            <a:custGeom>
              <a:avLst/>
              <a:gdLst/>
              <a:ahLst/>
              <a:cxnLst/>
              <a:rect l="l" t="t" r="r" b="b"/>
              <a:pathLst>
                <a:path w="4816592" h="591757">
                  <a:moveTo>
                    <a:pt x="0" y="0"/>
                  </a:moveTo>
                  <a:lnTo>
                    <a:pt x="4816592" y="0"/>
                  </a:lnTo>
                  <a:lnTo>
                    <a:pt x="4816592" y="591757"/>
                  </a:lnTo>
                  <a:lnTo>
                    <a:pt x="0" y="591757"/>
                  </a:lnTo>
                  <a:close/>
                </a:path>
              </a:pathLst>
            </a:custGeom>
            <a:solidFill>
              <a:srgbClr val="DBE5EA"/>
            </a:solidFill>
          </p:spPr>
        </p:sp>
        <p:sp>
          <p:nvSpPr>
            <p:cNvPr id="4" name="TextBox 4"/>
            <p:cNvSpPr txBox="1"/>
            <p:nvPr/>
          </p:nvSpPr>
          <p:spPr>
            <a:xfrm>
              <a:off x="0" y="-47625"/>
              <a:ext cx="4816593" cy="639382"/>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id="6" name="AutoShape 6"/>
          <p:cNvSpPr/>
          <p:nvPr/>
        </p:nvSpPr>
        <p:spPr>
          <a:xfrm>
            <a:off x="5897880" y="8681205"/>
            <a:ext cx="6492240" cy="0"/>
          </a:xfrm>
          <a:prstGeom prst="line">
            <a:avLst/>
          </a:prstGeom>
          <a:ln w="76200" cap="flat">
            <a:solidFill>
              <a:srgbClr val="0F4662"/>
            </a:solidFill>
            <a:prstDash val="solid"/>
            <a:headEnd type="none" w="sm" len="sm"/>
            <a:tailEnd type="none" w="sm" len="sm"/>
          </a:ln>
        </p:spPr>
      </p:sp>
      <p:sp>
        <p:nvSpPr>
          <p:cNvPr id="7" name="Freeform 7"/>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0" y="2562225"/>
            <a:ext cx="4944554" cy="3512757"/>
          </a:xfrm>
          <a:prstGeom prst="rect">
            <a:avLst/>
          </a:prstGeom>
        </p:spPr>
        <p:txBody>
          <a:bodyPr lIns="0" tIns="0" rIns="0" bIns="0" rtlCol="0" anchor="t">
            <a:spAutoFit/>
          </a:bodyPr>
          <a:lstStyle/>
          <a:p>
            <a:pPr marL="712465" lvl="1" indent="-356233">
              <a:lnSpc>
                <a:spcPts val="5609"/>
              </a:lnSpc>
              <a:buAutoNum type="arabicPeriod"/>
            </a:pPr>
            <a:r>
              <a:rPr lang="en-US" sz="3299" dirty="0">
                <a:solidFill>
                  <a:srgbClr val="0F4662"/>
                </a:solidFill>
                <a:latin typeface="Quicksand"/>
                <a:ea typeface="Quicksand"/>
                <a:cs typeface="Quicksand"/>
                <a:sym typeface="Quicksand"/>
              </a:rPr>
              <a:t> Samiksha Bhagat</a:t>
            </a:r>
          </a:p>
          <a:p>
            <a:pPr marL="712465" lvl="1" indent="-356233">
              <a:lnSpc>
                <a:spcPts val="5609"/>
              </a:lnSpc>
              <a:buAutoNum type="arabicPeriod"/>
            </a:pPr>
            <a:r>
              <a:rPr lang="en-US" sz="3299" dirty="0">
                <a:solidFill>
                  <a:srgbClr val="0F4662"/>
                </a:solidFill>
                <a:latin typeface="Quicksand"/>
                <a:ea typeface="Quicksand"/>
                <a:cs typeface="Quicksand"/>
                <a:sym typeface="Quicksand"/>
              </a:rPr>
              <a:t>Deep Sawarkar</a:t>
            </a:r>
          </a:p>
          <a:p>
            <a:pPr marL="712465" lvl="1" indent="-356233">
              <a:lnSpc>
                <a:spcPts val="5609"/>
              </a:lnSpc>
              <a:buAutoNum type="arabicPeriod"/>
            </a:pPr>
            <a:r>
              <a:rPr lang="en-US" sz="3299" dirty="0">
                <a:solidFill>
                  <a:srgbClr val="0F4662"/>
                </a:solidFill>
                <a:latin typeface="Quicksand"/>
                <a:ea typeface="Quicksand"/>
                <a:cs typeface="Quicksand"/>
                <a:sym typeface="Quicksand"/>
              </a:rPr>
              <a:t>Janavi </a:t>
            </a:r>
            <a:r>
              <a:rPr lang="en-US" sz="3299" dirty="0" err="1">
                <a:solidFill>
                  <a:srgbClr val="0F4662"/>
                </a:solidFill>
                <a:latin typeface="Quicksand"/>
                <a:ea typeface="Quicksand"/>
                <a:cs typeface="Quicksand"/>
                <a:sym typeface="Quicksand"/>
              </a:rPr>
              <a:t>Sadmake</a:t>
            </a:r>
            <a:endParaRPr lang="en-US" sz="3299" dirty="0">
              <a:solidFill>
                <a:srgbClr val="0F4662"/>
              </a:solidFill>
              <a:latin typeface="Quicksand"/>
              <a:ea typeface="Quicksand"/>
              <a:cs typeface="Quicksand"/>
              <a:sym typeface="Quicksand"/>
            </a:endParaRPr>
          </a:p>
          <a:p>
            <a:pPr marL="712465" lvl="1" indent="-356233">
              <a:lnSpc>
                <a:spcPts val="5609"/>
              </a:lnSpc>
              <a:buAutoNum type="arabicPeriod"/>
            </a:pPr>
            <a:r>
              <a:rPr lang="en-US" sz="3299" dirty="0">
                <a:solidFill>
                  <a:srgbClr val="0F4662"/>
                </a:solidFill>
                <a:latin typeface="Quicksand"/>
                <a:ea typeface="Quicksand"/>
                <a:cs typeface="Quicksand"/>
                <a:sym typeface="Quicksand"/>
              </a:rPr>
              <a:t>Yuvraj Vaidya</a:t>
            </a:r>
          </a:p>
          <a:p>
            <a:pPr marL="712465" lvl="1" indent="-356233">
              <a:lnSpc>
                <a:spcPts val="5609"/>
              </a:lnSpc>
              <a:buAutoNum type="arabicPeriod"/>
            </a:pPr>
            <a:r>
              <a:rPr lang="en-US" sz="3299" dirty="0">
                <a:solidFill>
                  <a:srgbClr val="0F4662"/>
                </a:solidFill>
                <a:latin typeface="Quicksand"/>
                <a:ea typeface="Quicksand"/>
                <a:cs typeface="Quicksand"/>
                <a:sym typeface="Quicksand"/>
              </a:rPr>
              <a:t>Sarthak </a:t>
            </a:r>
            <a:r>
              <a:rPr lang="en-US" sz="3299" dirty="0" err="1">
                <a:solidFill>
                  <a:srgbClr val="0F4662"/>
                </a:solidFill>
                <a:latin typeface="Quicksand"/>
                <a:ea typeface="Quicksand"/>
                <a:cs typeface="Quicksand"/>
                <a:sym typeface="Quicksand"/>
              </a:rPr>
              <a:t>Bhokey</a:t>
            </a:r>
            <a:endParaRPr lang="en-US" sz="3299" dirty="0">
              <a:solidFill>
                <a:srgbClr val="0F4662"/>
              </a:solidFill>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737587" y="114252"/>
            <a:ext cx="3405426" cy="1085215"/>
          </a:xfrm>
          <a:prstGeom prst="rect">
            <a:avLst/>
          </a:prstGeom>
        </p:spPr>
        <p:txBody>
          <a:bodyPr lIns="0" tIns="0" rIns="0" bIns="0" rtlCol="0" anchor="t">
            <a:spAutoFit/>
          </a:bodyPr>
          <a:lstStyle/>
          <a:p>
            <a:pPr algn="ctr">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CONTENT</a:t>
            </a:r>
          </a:p>
        </p:txBody>
      </p:sp>
      <p:sp>
        <p:nvSpPr>
          <p:cNvPr id="3" name="TextBox 3"/>
          <p:cNvSpPr txBox="1"/>
          <p:nvPr/>
        </p:nvSpPr>
        <p:spPr>
          <a:xfrm>
            <a:off x="737587" y="1781448"/>
            <a:ext cx="13640216" cy="5728336"/>
          </a:xfrm>
          <a:prstGeom prst="rect">
            <a:avLst/>
          </a:prstGeom>
        </p:spPr>
        <p:txBody>
          <a:bodyPr lIns="0" tIns="0" rIns="0" bIns="0" rtlCol="0" anchor="t">
            <a:spAutoFit/>
          </a:bodyPr>
          <a:lstStyle/>
          <a:p>
            <a:pPr marL="777234" lvl="1" indent="-388617">
              <a:lnSpc>
                <a:spcPts val="5039"/>
              </a:lnSpc>
              <a:buFont typeface="Arial"/>
              <a:buChar char="•"/>
            </a:pPr>
            <a:r>
              <a:rPr lang="en-US" sz="3599" b="1" dirty="0">
                <a:solidFill>
                  <a:srgbClr val="0F4662"/>
                </a:solidFill>
                <a:latin typeface="Quicksand" charset="0"/>
                <a:ea typeface="Nirmala UI Semilight" pitchFamily="34" charset="0"/>
                <a:cs typeface="Nirmala UI Semilight" pitchFamily="34" charset="0"/>
                <a:sym typeface="Quicksand Bold"/>
              </a:rPr>
              <a:t> Problem Statement</a:t>
            </a:r>
          </a:p>
          <a:p>
            <a:pPr marL="777234" lvl="1" indent="-388617">
              <a:lnSpc>
                <a:spcPts val="5039"/>
              </a:lnSpc>
              <a:buFont typeface="Arial"/>
              <a:buChar char="•"/>
            </a:pPr>
            <a:r>
              <a:rPr lang="en-US" sz="3599" b="1" dirty="0">
                <a:solidFill>
                  <a:srgbClr val="0F4662"/>
                </a:solidFill>
                <a:latin typeface="Quicksand" charset="0"/>
                <a:ea typeface="Nirmala UI Semilight" pitchFamily="34" charset="0"/>
                <a:cs typeface="Nirmala UI Semilight" pitchFamily="34" charset="0"/>
                <a:sym typeface="Quicksand Bold"/>
              </a:rPr>
              <a:t>Goal of Project</a:t>
            </a:r>
          </a:p>
          <a:p>
            <a:pPr marL="777234" lvl="1" indent="-388617">
              <a:lnSpc>
                <a:spcPts val="5039"/>
              </a:lnSpc>
              <a:buFont typeface="Arial"/>
              <a:buChar char="•"/>
            </a:pPr>
            <a:r>
              <a:rPr lang="en-US" sz="3599" b="1" dirty="0">
                <a:solidFill>
                  <a:srgbClr val="0F4662"/>
                </a:solidFill>
                <a:latin typeface="Quicksand" charset="0"/>
                <a:ea typeface="Nirmala UI Semilight" pitchFamily="34" charset="0"/>
                <a:cs typeface="Nirmala UI Semilight" pitchFamily="34" charset="0"/>
                <a:sym typeface="Quicksand Bold"/>
              </a:rPr>
              <a:t>Technologies &amp; Tools used</a:t>
            </a:r>
          </a:p>
          <a:p>
            <a:pPr marL="777234" lvl="1" indent="-388617">
              <a:lnSpc>
                <a:spcPts val="5039"/>
              </a:lnSpc>
              <a:buFont typeface="Arial"/>
              <a:buChar char="•"/>
            </a:pPr>
            <a:r>
              <a:rPr lang="en-US" sz="3599" b="1" dirty="0">
                <a:solidFill>
                  <a:srgbClr val="0F4662"/>
                </a:solidFill>
                <a:latin typeface="Quicksand" charset="0"/>
                <a:ea typeface="Nirmala UI Semilight" pitchFamily="34" charset="0"/>
                <a:cs typeface="Nirmala UI Semilight" pitchFamily="34" charset="0"/>
                <a:sym typeface="Quicksand Bold"/>
              </a:rPr>
              <a:t>Implementation Approach</a:t>
            </a:r>
          </a:p>
          <a:p>
            <a:pPr marL="777234" lvl="1" indent="-388617">
              <a:lnSpc>
                <a:spcPts val="5039"/>
              </a:lnSpc>
              <a:buFont typeface="Arial"/>
              <a:buChar char="•"/>
            </a:pPr>
            <a:r>
              <a:rPr lang="en-US" sz="3599" b="1" dirty="0">
                <a:solidFill>
                  <a:srgbClr val="0F4662"/>
                </a:solidFill>
                <a:latin typeface="Quicksand" charset="0"/>
                <a:ea typeface="Nirmala UI Semilight" pitchFamily="34" charset="0"/>
                <a:cs typeface="Nirmala UI Semilight" pitchFamily="34" charset="0"/>
                <a:sym typeface="Quicksand Bold"/>
              </a:rPr>
              <a:t>Breadth-First Search (BFS)</a:t>
            </a:r>
          </a:p>
          <a:p>
            <a:pPr marL="777234" lvl="1" indent="-388617">
              <a:lnSpc>
                <a:spcPts val="5039"/>
              </a:lnSpc>
              <a:buFont typeface="Arial"/>
              <a:buChar char="•"/>
            </a:pPr>
            <a:r>
              <a:rPr lang="en-US" sz="3599" b="1" dirty="0">
                <a:solidFill>
                  <a:srgbClr val="0F4662"/>
                </a:solidFill>
                <a:latin typeface="Quicksand" charset="0"/>
                <a:ea typeface="Nirmala UI Semilight" pitchFamily="34" charset="0"/>
                <a:cs typeface="Nirmala UI Semilight" pitchFamily="34" charset="0"/>
                <a:sym typeface="Quicksand Bold"/>
              </a:rPr>
              <a:t>Depth-First Search (DFS)</a:t>
            </a:r>
          </a:p>
          <a:p>
            <a:pPr marL="777234" lvl="1" indent="-388617">
              <a:lnSpc>
                <a:spcPts val="5039"/>
              </a:lnSpc>
              <a:buFont typeface="Arial"/>
              <a:buChar char="•"/>
            </a:pPr>
            <a:r>
              <a:rPr lang="en-US" sz="3599" b="1" dirty="0">
                <a:solidFill>
                  <a:srgbClr val="0F4662"/>
                </a:solidFill>
                <a:latin typeface="Quicksand" charset="0"/>
                <a:ea typeface="Nirmala UI Semilight" pitchFamily="34" charset="0"/>
                <a:cs typeface="Nirmala UI Semilight" pitchFamily="34" charset="0"/>
                <a:sym typeface="Quicksand Bold"/>
              </a:rPr>
              <a:t>A* Algorithm</a:t>
            </a:r>
          </a:p>
          <a:p>
            <a:pPr marL="777234" lvl="1" indent="-388617">
              <a:lnSpc>
                <a:spcPts val="5039"/>
              </a:lnSpc>
              <a:buFont typeface="Arial"/>
              <a:buChar char="•"/>
            </a:pPr>
            <a:r>
              <a:rPr lang="en-US" sz="3599" b="1" dirty="0" err="1">
                <a:solidFill>
                  <a:srgbClr val="0F4662"/>
                </a:solidFill>
                <a:latin typeface="Quicksand" charset="0"/>
                <a:ea typeface="Nirmala UI Semilight" pitchFamily="34" charset="0"/>
                <a:cs typeface="Nirmala UI Semilight" pitchFamily="34" charset="0"/>
                <a:sym typeface="Quicksand Bold"/>
              </a:rPr>
              <a:t>Flowchat</a:t>
            </a:r>
            <a:endParaRPr lang="en-US" sz="3599" b="1" dirty="0">
              <a:solidFill>
                <a:srgbClr val="0F4662"/>
              </a:solidFill>
              <a:latin typeface="Quicksand" charset="0"/>
              <a:ea typeface="Nirmala UI Semilight" pitchFamily="34" charset="0"/>
              <a:cs typeface="Nirmala UI Semilight" pitchFamily="34" charset="0"/>
              <a:sym typeface="Quicksand Bold"/>
            </a:endParaRPr>
          </a:p>
          <a:p>
            <a:pPr marL="777234" lvl="1" indent="-388617">
              <a:lnSpc>
                <a:spcPts val="5039"/>
              </a:lnSpc>
              <a:buFont typeface="Arial"/>
              <a:buChar char="•"/>
            </a:pPr>
            <a:r>
              <a:rPr lang="en-US" sz="3599" b="1" dirty="0">
                <a:solidFill>
                  <a:srgbClr val="0F4662"/>
                </a:solidFill>
                <a:latin typeface="Quicksand" charset="0"/>
                <a:ea typeface="Nirmala UI Semilight" pitchFamily="34" charset="0"/>
                <a:cs typeface="Nirmala UI Semilight" pitchFamily="34" charset="0"/>
                <a:sym typeface="Quicksand Bold"/>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11635" y="1930785"/>
            <a:ext cx="15128435" cy="7686675"/>
          </a:xfrm>
          <a:prstGeom prst="rect">
            <a:avLst/>
          </a:prstGeom>
        </p:spPr>
        <p:txBody>
          <a:bodyPr lIns="0" tIns="0" rIns="0" bIns="0" rtlCol="0" anchor="t">
            <a:spAutoFit/>
          </a:bodyPr>
          <a:lstStyle/>
          <a:p>
            <a:pPr algn="ctr">
              <a:lnSpc>
                <a:spcPts val="4079"/>
              </a:lnSpc>
            </a:pPr>
            <a:endParaRPr/>
          </a:p>
          <a:p>
            <a:pPr marL="518160" lvl="1" indent="-259080" algn="just">
              <a:lnSpc>
                <a:spcPts val="4079"/>
              </a:lnSpc>
              <a:buFont typeface="Arial"/>
              <a:buChar char="•"/>
            </a:pPr>
            <a:r>
              <a:rPr lang="en-US" sz="2400">
                <a:solidFill>
                  <a:srgbClr val="0F4662"/>
                </a:solidFill>
                <a:latin typeface="Quicksand"/>
                <a:ea typeface="Quicksand"/>
                <a:cs typeface="Quicksand"/>
                <a:sym typeface="Quicksand"/>
              </a:rPr>
              <a:t>Understanding graph traversal algorithms like BFS, DFS, and A* is crucial for AI, robotics, and game development.</a:t>
            </a:r>
          </a:p>
          <a:p>
            <a:pPr marL="518160" lvl="1" indent="-259080" algn="just">
              <a:lnSpc>
                <a:spcPts val="4079"/>
              </a:lnSpc>
              <a:buFont typeface="Arial"/>
              <a:buChar char="•"/>
            </a:pPr>
            <a:r>
              <a:rPr lang="en-US" sz="2400">
                <a:solidFill>
                  <a:srgbClr val="0F4662"/>
                </a:solidFill>
                <a:latin typeface="Quicksand"/>
                <a:ea typeface="Quicksand"/>
                <a:cs typeface="Quicksand"/>
                <a:sym typeface="Quicksand"/>
              </a:rPr>
              <a:t>Theoretical learning can be complex and abstract, making it difficult to grasp the differences between these algorithms.</a:t>
            </a:r>
          </a:p>
          <a:p>
            <a:pPr marL="518160" lvl="1" indent="-259080" algn="just">
              <a:lnSpc>
                <a:spcPts val="4079"/>
              </a:lnSpc>
              <a:buFont typeface="Arial"/>
              <a:buChar char="•"/>
            </a:pPr>
            <a:r>
              <a:rPr lang="en-US" sz="2400">
                <a:solidFill>
                  <a:srgbClr val="0F4662"/>
                </a:solidFill>
                <a:latin typeface="Quicksand"/>
                <a:ea typeface="Quicksand"/>
                <a:cs typeface="Quicksand"/>
                <a:sym typeface="Quicksand"/>
              </a:rPr>
              <a:t>There is a lack of interactive visualization tools that show how these algorithms explore graphs and find paths.</a:t>
            </a:r>
          </a:p>
          <a:p>
            <a:pPr marL="518160" lvl="1" indent="-259080" algn="just">
              <a:lnSpc>
                <a:spcPts val="4079"/>
              </a:lnSpc>
              <a:buFont typeface="Arial"/>
              <a:buChar char="•"/>
            </a:pPr>
            <a:r>
              <a:rPr lang="en-US" sz="2400">
                <a:solidFill>
                  <a:srgbClr val="0F4662"/>
                </a:solidFill>
                <a:latin typeface="Quicksand"/>
                <a:ea typeface="Quicksand"/>
                <a:cs typeface="Quicksand"/>
                <a:sym typeface="Quicksand"/>
              </a:rPr>
              <a:t>A graphical representation can help learners and developers visualize, compare, and analyze BFS, DFS, and A* in real time.</a:t>
            </a:r>
          </a:p>
          <a:p>
            <a:pPr algn="ctr">
              <a:lnSpc>
                <a:spcPts val="4079"/>
              </a:lnSpc>
            </a:pPr>
            <a:endParaRPr lang="en-US" sz="2400">
              <a:solidFill>
                <a:srgbClr val="0F4662"/>
              </a:solidFill>
              <a:latin typeface="Quicksand"/>
              <a:ea typeface="Quicksand"/>
              <a:cs typeface="Quicksand"/>
              <a:sym typeface="Quicksand"/>
            </a:endParaRPr>
          </a:p>
          <a:p>
            <a:pPr algn="ctr">
              <a:lnSpc>
                <a:spcPts val="4079"/>
              </a:lnSpc>
            </a:pPr>
            <a:r>
              <a:rPr lang="en-US" sz="2400">
                <a:solidFill>
                  <a:srgbClr val="0F4662"/>
                </a:solidFill>
                <a:latin typeface="Quicksand"/>
                <a:ea typeface="Quicksand"/>
                <a:cs typeface="Quicksand"/>
                <a:sym typeface="Quicksand"/>
              </a:rPr>
              <a:t>💡 Key Questions Addressed:</a:t>
            </a:r>
          </a:p>
          <a:p>
            <a:pPr algn="ctr">
              <a:lnSpc>
                <a:spcPts val="4079"/>
              </a:lnSpc>
            </a:pPr>
            <a:r>
              <a:rPr lang="en-US" sz="2400">
                <a:solidFill>
                  <a:srgbClr val="0F4662"/>
                </a:solidFill>
                <a:latin typeface="Quicksand"/>
                <a:ea typeface="Quicksand"/>
                <a:cs typeface="Quicksand"/>
                <a:sym typeface="Quicksand"/>
              </a:rPr>
              <a:t>✔ How do BFS, DFS, and A* differ in pathfinding?</a:t>
            </a:r>
          </a:p>
          <a:p>
            <a:pPr algn="ctr">
              <a:lnSpc>
                <a:spcPts val="4079"/>
              </a:lnSpc>
            </a:pPr>
            <a:r>
              <a:rPr lang="en-US" sz="2400">
                <a:solidFill>
                  <a:srgbClr val="0F4662"/>
                </a:solidFill>
                <a:latin typeface="Quicksand"/>
                <a:ea typeface="Quicksand"/>
                <a:cs typeface="Quicksand"/>
                <a:sym typeface="Quicksand"/>
              </a:rPr>
              <a:t>                         ✔ How can we visualize their exploration in mazes and graphs?</a:t>
            </a:r>
          </a:p>
          <a:p>
            <a:pPr algn="ctr">
              <a:lnSpc>
                <a:spcPts val="4079"/>
              </a:lnSpc>
            </a:pPr>
            <a:r>
              <a:rPr lang="en-US" sz="2400">
                <a:solidFill>
                  <a:srgbClr val="0F4662"/>
                </a:solidFill>
                <a:latin typeface="Quicksand"/>
                <a:ea typeface="Quicksand"/>
                <a:cs typeface="Quicksand"/>
                <a:sym typeface="Quicksand"/>
              </a:rPr>
              <a:t>                  ✔ Which algorithm is most efficient for different scenarios?</a:t>
            </a:r>
          </a:p>
          <a:p>
            <a:pPr marL="0" lvl="0" indent="0" algn="ctr">
              <a:lnSpc>
                <a:spcPts val="4079"/>
              </a:lnSpc>
            </a:pPr>
            <a:endParaRPr lang="en-US" sz="2400">
              <a:solidFill>
                <a:srgbClr val="0F4662"/>
              </a:solidFill>
              <a:latin typeface="Quicksand"/>
              <a:ea typeface="Quicksand"/>
              <a:cs typeface="Quicksand"/>
              <a:sym typeface="Quicksand"/>
            </a:endParaRPr>
          </a:p>
        </p:txBody>
      </p:sp>
      <p:sp>
        <p:nvSpPr>
          <p:cNvPr id="3" name="TextBox 3"/>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88905" y="428942"/>
            <a:ext cx="4904184" cy="1085215"/>
          </a:xfrm>
          <a:prstGeom prst="rect">
            <a:avLst/>
          </a:prstGeom>
        </p:spPr>
        <p:txBody>
          <a:bodyPr lIns="0" tIns="0" rIns="0" bIns="0" rtlCol="0" anchor="t">
            <a:spAutoFit/>
          </a:bodyPr>
          <a:lstStyle/>
          <a:p>
            <a:pPr algn="ctr">
              <a:lnSpc>
                <a:spcPts val="8959"/>
              </a:lnSpc>
            </a:pPr>
            <a:r>
              <a:rPr lang="en-US" sz="6399" b="1">
                <a:solidFill>
                  <a:srgbClr val="0F4662"/>
                </a:solidFill>
                <a:latin typeface="Cormorant Garamond Bold"/>
                <a:ea typeface="Cormorant Garamond Bold"/>
                <a:cs typeface="Cormorant Garamond Bold"/>
                <a:sym typeface="Cormorant Garamond Bold"/>
              </a:rPr>
              <a:t>Goal of Project</a:t>
            </a:r>
          </a:p>
        </p:txBody>
      </p:sp>
      <p:sp>
        <p:nvSpPr>
          <p:cNvPr id="3" name="TextBox 3"/>
          <p:cNvSpPr txBox="1"/>
          <p:nvPr/>
        </p:nvSpPr>
        <p:spPr>
          <a:xfrm>
            <a:off x="1388905" y="2602230"/>
            <a:ext cx="15988010" cy="5633081"/>
          </a:xfrm>
          <a:prstGeom prst="rect">
            <a:avLst/>
          </a:prstGeom>
        </p:spPr>
        <p:txBody>
          <a:bodyPr lIns="0" tIns="0" rIns="0" bIns="0" rtlCol="0" anchor="t">
            <a:spAutoFit/>
          </a:bodyPr>
          <a:lstStyle/>
          <a:p>
            <a:pPr algn="just">
              <a:lnSpc>
                <a:spcPts val="3359"/>
              </a:lnSpc>
            </a:pPr>
            <a:r>
              <a:rPr lang="en-US" sz="2400" b="1" dirty="0">
                <a:solidFill>
                  <a:srgbClr val="0F4662"/>
                </a:solidFill>
                <a:latin typeface="Quicksand" charset="0"/>
                <a:ea typeface="Quicksand Bold"/>
                <a:cs typeface="Quicksand Bold"/>
                <a:sym typeface="Quicksand Bold"/>
              </a:rPr>
              <a:t>🎯 Project Goal:</a:t>
            </a:r>
          </a:p>
          <a:p>
            <a:pPr marL="518160" lvl="1" indent="-259080" algn="just">
              <a:lnSpc>
                <a:spcPts val="3359"/>
              </a:lnSpc>
              <a:buFont typeface="Arial"/>
              <a:buChar char="•"/>
            </a:pPr>
            <a:r>
              <a:rPr lang="en-US" sz="2400" b="1" dirty="0">
                <a:solidFill>
                  <a:srgbClr val="0F4662"/>
                </a:solidFill>
                <a:latin typeface="Quicksand" charset="0"/>
                <a:ea typeface="Quicksand Bold"/>
                <a:cs typeface="Quicksand Bold"/>
                <a:sym typeface="Quicksand Bold"/>
              </a:rPr>
              <a:t>Develop an interactive visualization of BFS, DFS, and A* algorithms using </a:t>
            </a:r>
            <a:r>
              <a:rPr lang="en-US" sz="2400" b="1" dirty="0" err="1">
                <a:solidFill>
                  <a:srgbClr val="0F4662"/>
                </a:solidFill>
                <a:latin typeface="Quicksand" charset="0"/>
                <a:ea typeface="Quicksand Bold"/>
                <a:cs typeface="Quicksand Bold"/>
                <a:sym typeface="Quicksand Bold"/>
              </a:rPr>
              <a:t>Pygame</a:t>
            </a:r>
            <a:r>
              <a:rPr lang="en-US" sz="2400" b="1" dirty="0">
                <a:solidFill>
                  <a:srgbClr val="0F4662"/>
                </a:solidFill>
                <a:latin typeface="Quicksand" charset="0"/>
                <a:ea typeface="Quicksand Bold"/>
                <a:cs typeface="Quicksand Bold"/>
                <a:sym typeface="Quicksand Bold"/>
              </a:rPr>
              <a:t> and NetworkX.</a:t>
            </a:r>
          </a:p>
          <a:p>
            <a:pPr marL="518160" lvl="1" indent="-259080" algn="just">
              <a:lnSpc>
                <a:spcPts val="3359"/>
              </a:lnSpc>
              <a:buFont typeface="Arial"/>
              <a:buChar char="•"/>
            </a:pPr>
            <a:r>
              <a:rPr lang="en-US" sz="2400" b="1" dirty="0">
                <a:solidFill>
                  <a:srgbClr val="0F4662"/>
                </a:solidFill>
                <a:latin typeface="Quicksand" charset="0"/>
                <a:ea typeface="Quicksand Bold"/>
                <a:cs typeface="Quicksand Bold"/>
                <a:sym typeface="Quicksand Bold"/>
              </a:rPr>
              <a:t>Provide a clear, step-by-step representation of how each algorithm explores a graph or maze.</a:t>
            </a:r>
          </a:p>
          <a:p>
            <a:pPr marL="518160" lvl="1" indent="-259080" algn="just">
              <a:lnSpc>
                <a:spcPts val="3359"/>
              </a:lnSpc>
              <a:buFont typeface="Arial"/>
              <a:buChar char="•"/>
            </a:pPr>
            <a:r>
              <a:rPr lang="en-US" sz="2400" b="1" dirty="0">
                <a:solidFill>
                  <a:srgbClr val="0F4662"/>
                </a:solidFill>
                <a:latin typeface="Quicksand" charset="0"/>
                <a:ea typeface="Quicksand Bold"/>
                <a:cs typeface="Quicksand Bold"/>
                <a:sym typeface="Quicksand Bold"/>
              </a:rPr>
              <a:t>Allow users to select different algorithms and observe their behavior in real-time.</a:t>
            </a:r>
          </a:p>
          <a:p>
            <a:pPr marL="518160" lvl="1" indent="-259080" algn="just">
              <a:lnSpc>
                <a:spcPts val="3359"/>
              </a:lnSpc>
              <a:buFont typeface="Arial"/>
              <a:buChar char="•"/>
            </a:pPr>
            <a:r>
              <a:rPr lang="en-US" sz="2400" b="1" dirty="0">
                <a:solidFill>
                  <a:srgbClr val="0F4662"/>
                </a:solidFill>
                <a:latin typeface="Quicksand" charset="0"/>
                <a:ea typeface="Quicksand Bold"/>
                <a:cs typeface="Quicksand Bold"/>
                <a:sym typeface="Quicksand Bold"/>
              </a:rPr>
              <a:t>Make learning more intuitive by demonstrating how different traversal techniques impact pathfinding.</a:t>
            </a:r>
          </a:p>
          <a:p>
            <a:pPr algn="just">
              <a:lnSpc>
                <a:spcPts val="3359"/>
              </a:lnSpc>
            </a:pPr>
            <a:endParaRPr lang="en-US" sz="2400" b="1" dirty="0">
              <a:solidFill>
                <a:srgbClr val="0F4662"/>
              </a:solidFill>
              <a:latin typeface="Quicksand" charset="0"/>
              <a:ea typeface="Quicksand Bold"/>
              <a:cs typeface="Quicksand Bold"/>
              <a:sym typeface="Quicksand Bold"/>
            </a:endParaRPr>
          </a:p>
          <a:p>
            <a:pPr algn="just">
              <a:lnSpc>
                <a:spcPts val="3359"/>
              </a:lnSpc>
            </a:pPr>
            <a:endParaRPr lang="en-US" sz="2400" b="1" dirty="0">
              <a:solidFill>
                <a:srgbClr val="0F4662"/>
              </a:solidFill>
              <a:latin typeface="Quicksand" charset="0"/>
              <a:ea typeface="Quicksand Bold"/>
              <a:cs typeface="Quicksand Bold"/>
              <a:sym typeface="Quicksand Bold"/>
            </a:endParaRPr>
          </a:p>
          <a:p>
            <a:pPr algn="just">
              <a:lnSpc>
                <a:spcPts val="3359"/>
              </a:lnSpc>
            </a:pPr>
            <a:r>
              <a:rPr lang="en-US" sz="2400" b="1" dirty="0">
                <a:solidFill>
                  <a:srgbClr val="0F4662"/>
                </a:solidFill>
                <a:latin typeface="Quicksand" charset="0"/>
                <a:ea typeface="Quicksand Bold"/>
                <a:cs typeface="Quicksand Bold"/>
                <a:sym typeface="Quicksand Bold"/>
              </a:rPr>
              <a:t>🚀 Key Objectives:</a:t>
            </a:r>
          </a:p>
          <a:p>
            <a:pPr algn="just">
              <a:lnSpc>
                <a:spcPts val="3359"/>
              </a:lnSpc>
            </a:pPr>
            <a:r>
              <a:rPr lang="en-US" sz="2400" b="1" dirty="0">
                <a:solidFill>
                  <a:srgbClr val="0F4662"/>
                </a:solidFill>
                <a:latin typeface="Quicksand" charset="0"/>
                <a:ea typeface="Quicksand Bold"/>
                <a:cs typeface="Quicksand Bold"/>
                <a:sym typeface="Quicksand Bold"/>
              </a:rPr>
              <a:t> ✔ Implement BFS, DFS, and A* with real-time animation.</a:t>
            </a:r>
          </a:p>
          <a:p>
            <a:pPr algn="just">
              <a:lnSpc>
                <a:spcPts val="3359"/>
              </a:lnSpc>
            </a:pPr>
            <a:r>
              <a:rPr lang="en-US" sz="2400" b="1" dirty="0">
                <a:solidFill>
                  <a:srgbClr val="0F4662"/>
                </a:solidFill>
                <a:latin typeface="Quicksand" charset="0"/>
                <a:ea typeface="Quicksand Bold"/>
                <a:cs typeface="Quicksand Bold"/>
                <a:sym typeface="Quicksand Bold"/>
              </a:rPr>
              <a:t> ✔ Provide maze and graph visualization for better understanding.</a:t>
            </a:r>
          </a:p>
          <a:p>
            <a:pPr algn="just">
              <a:lnSpc>
                <a:spcPts val="3359"/>
              </a:lnSpc>
            </a:pPr>
            <a:r>
              <a:rPr lang="en-US" sz="2400" b="1" dirty="0">
                <a:solidFill>
                  <a:srgbClr val="0F4662"/>
                </a:solidFill>
                <a:latin typeface="Quicksand" charset="0"/>
                <a:ea typeface="Quicksand Bold"/>
                <a:cs typeface="Quicksand Bold"/>
                <a:sym typeface="Quicksand Bold"/>
              </a:rPr>
              <a:t> ✔ Compare efficiency and pathfinding performance.</a:t>
            </a:r>
          </a:p>
          <a:p>
            <a:pPr algn="just">
              <a:lnSpc>
                <a:spcPts val="3359"/>
              </a:lnSpc>
            </a:pPr>
            <a:r>
              <a:rPr lang="en-US" sz="2400" b="1" dirty="0">
                <a:solidFill>
                  <a:srgbClr val="0F4662"/>
                </a:solidFill>
                <a:latin typeface="Quicksand" charset="0"/>
                <a:ea typeface="Quicksand Bold"/>
                <a:cs typeface="Quicksand Bold"/>
                <a:sym typeface="Quicksand Bold"/>
              </a:rPr>
              <a:t> ✔ Create an engaging, user-friendly experience.</a:t>
            </a:r>
          </a:p>
          <a:p>
            <a:pPr algn="just">
              <a:lnSpc>
                <a:spcPts val="3359"/>
              </a:lnSpc>
            </a:pPr>
            <a:endParaRPr lang="en-US" sz="2400" b="1" dirty="0">
              <a:solidFill>
                <a:srgbClr val="0F4662"/>
              </a:solidFill>
              <a:latin typeface="Quicksand" charset="0"/>
              <a:ea typeface="Quicksand Bold"/>
              <a:cs typeface="Quicksand Bold"/>
              <a:sym typeface="Quicksand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xmlns="" id="{C87F6085-3893-DCFF-33A9-0F276586B119}"/>
            </a:ext>
          </a:extLst>
        </p:cNvPr>
        <p:cNvGrpSpPr/>
        <p:nvPr/>
      </p:nvGrpSpPr>
      <p:grpSpPr>
        <a:xfrm>
          <a:off x="0" y="0"/>
          <a:ext cx="0" cy="0"/>
          <a:chOff x="0" y="0"/>
          <a:chExt cx="0" cy="0"/>
        </a:xfrm>
      </p:grpSpPr>
      <p:pic>
        <p:nvPicPr>
          <p:cNvPr id="4" name="game">
            <a:hlinkClick r:id="" action="ppaction://media"/>
            <a:extLst>
              <a:ext uri="{FF2B5EF4-FFF2-40B4-BE49-F238E27FC236}">
                <a16:creationId xmlns:a16="http://schemas.microsoft.com/office/drawing/2014/main" xmlns="" id="{0DDA14BC-293E-9197-2A66-71CBC8AE66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9369" y="495299"/>
            <a:ext cx="17750031" cy="9337301"/>
          </a:xfrm>
          <a:prstGeom prst="rect">
            <a:avLst/>
          </a:prstGeom>
        </p:spPr>
      </p:pic>
    </p:spTree>
    <p:extLst>
      <p:ext uri="{BB962C8B-B14F-4D97-AF65-F5344CB8AC3E}">
        <p14:creationId xmlns:p14="http://schemas.microsoft.com/office/powerpoint/2010/main" val="248177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8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xmlns="" id="{1A6AD116-E3D0-C268-765A-2D62FAD26FDE}"/>
            </a:ext>
          </a:extLst>
        </p:cNvPr>
        <p:cNvGrpSpPr/>
        <p:nvPr/>
      </p:nvGrpSpPr>
      <p:grpSpPr>
        <a:xfrm>
          <a:off x="0" y="0"/>
          <a:ext cx="0" cy="0"/>
          <a:chOff x="0" y="0"/>
          <a:chExt cx="0" cy="0"/>
        </a:xfrm>
      </p:grpSpPr>
      <p:pic>
        <p:nvPicPr>
          <p:cNvPr id="4" name="graph">
            <a:hlinkClick r:id="" action="ppaction://media"/>
            <a:extLst>
              <a:ext uri="{FF2B5EF4-FFF2-40B4-BE49-F238E27FC236}">
                <a16:creationId xmlns:a16="http://schemas.microsoft.com/office/drawing/2014/main" xmlns="" id="{A9A13D99-E32D-69E6-9B85-35C58836ED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7930" y="428942"/>
            <a:ext cx="16701870" cy="9376847"/>
          </a:xfrm>
          <a:prstGeom prst="rect">
            <a:avLst/>
          </a:prstGeom>
        </p:spPr>
      </p:pic>
    </p:spTree>
    <p:extLst>
      <p:ext uri="{BB962C8B-B14F-4D97-AF65-F5344CB8AC3E}">
        <p14:creationId xmlns:p14="http://schemas.microsoft.com/office/powerpoint/2010/main" val="390604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713372" y="428942"/>
            <a:ext cx="12012028" cy="1154162"/>
          </a:xfrm>
          <a:prstGeom prst="rect">
            <a:avLst/>
          </a:prstGeom>
        </p:spPr>
        <p:txBody>
          <a:bodyPr wrap="square" lIns="0" tIns="0" rIns="0" bIns="0" rtlCol="0" anchor="t">
            <a:spAutoFit/>
          </a:bodyPr>
          <a:lstStyle/>
          <a:p>
            <a:pPr algn="ctr">
              <a:lnSpc>
                <a:spcPts val="8959"/>
              </a:lnSpc>
            </a:pPr>
            <a:r>
              <a:rPr lang="en-US" sz="6399" b="1" dirty="0">
                <a:solidFill>
                  <a:srgbClr val="0F4662"/>
                </a:solidFill>
                <a:latin typeface="Cormorant Garamond Bold"/>
                <a:ea typeface="Cormorant Garamond Bold"/>
                <a:cs typeface="Cormorant Garamond Bold"/>
                <a:sym typeface="Cormorant Garamond Bold"/>
              </a:rPr>
              <a:t>Technologies &amp; Tools Used</a:t>
            </a:r>
          </a:p>
        </p:txBody>
      </p:sp>
      <p:sp>
        <p:nvSpPr>
          <p:cNvPr id="3" name="TextBox 3"/>
          <p:cNvSpPr txBox="1"/>
          <p:nvPr/>
        </p:nvSpPr>
        <p:spPr>
          <a:xfrm>
            <a:off x="1429135" y="2602230"/>
            <a:ext cx="10974586" cy="5633081"/>
          </a:xfrm>
          <a:prstGeom prst="rect">
            <a:avLst/>
          </a:prstGeom>
        </p:spPr>
        <p:txBody>
          <a:bodyPr lIns="0" tIns="0" rIns="0" bIns="0" rtlCol="0" anchor="t">
            <a:spAutoFit/>
          </a:bodyPr>
          <a:lstStyle/>
          <a:p>
            <a:pPr algn="l">
              <a:lnSpc>
                <a:spcPts val="3359"/>
              </a:lnSpc>
            </a:pPr>
            <a:r>
              <a:rPr lang="en-US" sz="2400" b="1" dirty="0">
                <a:solidFill>
                  <a:srgbClr val="0F4662"/>
                </a:solidFill>
                <a:latin typeface="Quicksand" charset="0"/>
                <a:ea typeface="Quicksand Bold"/>
                <a:cs typeface="Quicksand Bold"/>
                <a:sym typeface="Quicksand Bold"/>
              </a:rPr>
              <a:t>🛠 Programming Language &amp; Libraries:</a:t>
            </a:r>
          </a:p>
          <a:p>
            <a:pPr algn="l">
              <a:lnSpc>
                <a:spcPts val="3359"/>
              </a:lnSpc>
            </a:pPr>
            <a:endParaRPr lang="en-US" sz="2400" b="1" dirty="0">
              <a:solidFill>
                <a:srgbClr val="0F4662"/>
              </a:solidFill>
              <a:latin typeface="Quicksand" charset="0"/>
              <a:ea typeface="Quicksand Bold"/>
              <a:cs typeface="Quicksand Bold"/>
              <a:sym typeface="Quicksand Bold"/>
            </a:endParaRPr>
          </a:p>
          <a:p>
            <a:pPr marL="518160" lvl="1" indent="-259080" algn="l">
              <a:lnSpc>
                <a:spcPts val="3359"/>
              </a:lnSpc>
              <a:buFont typeface="Arial"/>
              <a:buChar char="•"/>
            </a:pPr>
            <a:r>
              <a:rPr lang="en-US" sz="2400" b="1" dirty="0">
                <a:solidFill>
                  <a:srgbClr val="0F4662"/>
                </a:solidFill>
                <a:latin typeface="Quicksand" charset="0"/>
                <a:ea typeface="Quicksand Bold"/>
                <a:cs typeface="Quicksand Bold"/>
                <a:sym typeface="Quicksand Bold"/>
              </a:rPr>
              <a:t>Python 🐍 – Main programming language</a:t>
            </a:r>
          </a:p>
          <a:p>
            <a:pPr marL="518160" lvl="1" indent="-259080" algn="l">
              <a:lnSpc>
                <a:spcPts val="3359"/>
              </a:lnSpc>
              <a:buFont typeface="Arial"/>
              <a:buChar char="•"/>
            </a:pPr>
            <a:r>
              <a:rPr lang="en-US" sz="2400" b="1" dirty="0" err="1">
                <a:solidFill>
                  <a:srgbClr val="0F4662"/>
                </a:solidFill>
                <a:latin typeface="Quicksand" charset="0"/>
                <a:ea typeface="Quicksand Bold"/>
                <a:cs typeface="Quicksand Bold"/>
                <a:sym typeface="Quicksand Bold"/>
              </a:rPr>
              <a:t>Pygame</a:t>
            </a:r>
            <a:r>
              <a:rPr lang="en-US" sz="2400" b="1" dirty="0">
                <a:solidFill>
                  <a:srgbClr val="0F4662"/>
                </a:solidFill>
                <a:latin typeface="Quicksand" charset="0"/>
                <a:ea typeface="Quicksand Bold"/>
                <a:cs typeface="Quicksand Bold"/>
                <a:sym typeface="Quicksand Bold"/>
              </a:rPr>
              <a:t> 🎮 – For real-time visualization and interactive UI</a:t>
            </a:r>
          </a:p>
          <a:p>
            <a:pPr marL="518160" lvl="1" indent="-259080" algn="l">
              <a:lnSpc>
                <a:spcPts val="3359"/>
              </a:lnSpc>
              <a:buFont typeface="Arial"/>
              <a:buChar char="•"/>
            </a:pPr>
            <a:r>
              <a:rPr lang="en-US" sz="2400" b="1" dirty="0">
                <a:solidFill>
                  <a:srgbClr val="0F4662"/>
                </a:solidFill>
                <a:latin typeface="Quicksand" charset="0"/>
                <a:ea typeface="Quicksand Bold"/>
                <a:cs typeface="Quicksand Bold"/>
                <a:sym typeface="Quicksand Bold"/>
              </a:rPr>
              <a:t>NetworkX 🔗 – For graph creation and manipulation</a:t>
            </a:r>
          </a:p>
          <a:p>
            <a:pPr marL="518160" lvl="1" indent="-259080" algn="l">
              <a:lnSpc>
                <a:spcPts val="3359"/>
              </a:lnSpc>
              <a:buFont typeface="Arial"/>
              <a:buChar char="•"/>
            </a:pPr>
            <a:r>
              <a:rPr lang="en-US" sz="2400" b="1" dirty="0">
                <a:solidFill>
                  <a:srgbClr val="0F4662"/>
                </a:solidFill>
                <a:latin typeface="Quicksand" charset="0"/>
                <a:ea typeface="Quicksand Bold"/>
                <a:cs typeface="Quicksand Bold"/>
                <a:sym typeface="Quicksand Bold"/>
              </a:rPr>
              <a:t>Matplotlib 📊 – For graph traversal animation</a:t>
            </a:r>
          </a:p>
          <a:p>
            <a:pPr algn="l">
              <a:lnSpc>
                <a:spcPts val="3359"/>
              </a:lnSpc>
            </a:pPr>
            <a:endParaRPr lang="en-US" sz="2400" b="1" dirty="0">
              <a:solidFill>
                <a:srgbClr val="0F4662"/>
              </a:solidFill>
              <a:latin typeface="Quicksand" charset="0"/>
              <a:ea typeface="Quicksand Bold"/>
              <a:cs typeface="Quicksand Bold"/>
              <a:sym typeface="Quicksand Bold"/>
            </a:endParaRPr>
          </a:p>
          <a:p>
            <a:pPr algn="l">
              <a:lnSpc>
                <a:spcPts val="3359"/>
              </a:lnSpc>
            </a:pPr>
            <a:endParaRPr lang="en-US" sz="2400" b="1" dirty="0">
              <a:solidFill>
                <a:srgbClr val="0F4662"/>
              </a:solidFill>
              <a:latin typeface="Quicksand" charset="0"/>
              <a:ea typeface="Quicksand Bold"/>
              <a:cs typeface="Quicksand Bold"/>
              <a:sym typeface="Quicksand Bold"/>
            </a:endParaRPr>
          </a:p>
          <a:p>
            <a:pPr algn="l">
              <a:lnSpc>
                <a:spcPts val="3359"/>
              </a:lnSpc>
            </a:pPr>
            <a:r>
              <a:rPr lang="en-US" sz="2400" b="1" dirty="0">
                <a:solidFill>
                  <a:srgbClr val="0F4662"/>
                </a:solidFill>
                <a:latin typeface="Quicksand" charset="0"/>
                <a:ea typeface="Quicksand Bold"/>
                <a:cs typeface="Quicksand Bold"/>
                <a:sym typeface="Quicksand Bold"/>
              </a:rPr>
              <a:t>💡 Why These Tools?</a:t>
            </a:r>
          </a:p>
          <a:p>
            <a:pPr algn="l">
              <a:lnSpc>
                <a:spcPts val="3359"/>
              </a:lnSpc>
            </a:pPr>
            <a:r>
              <a:rPr lang="en-US" sz="2400" b="1" dirty="0">
                <a:solidFill>
                  <a:srgbClr val="0F4662"/>
                </a:solidFill>
                <a:latin typeface="Quicksand" charset="0"/>
                <a:ea typeface="Quicksand Bold"/>
                <a:cs typeface="Quicksand Bold"/>
                <a:sym typeface="Quicksand Bold"/>
              </a:rPr>
              <a:t> ✔ </a:t>
            </a:r>
            <a:r>
              <a:rPr lang="en-US" sz="2400" b="1" dirty="0" err="1">
                <a:solidFill>
                  <a:srgbClr val="0F4662"/>
                </a:solidFill>
                <a:latin typeface="Quicksand" charset="0"/>
                <a:ea typeface="Quicksand Bold"/>
                <a:cs typeface="Quicksand Bold"/>
                <a:sym typeface="Quicksand Bold"/>
              </a:rPr>
              <a:t>Pygame</a:t>
            </a:r>
            <a:r>
              <a:rPr lang="en-US" sz="2400" b="1" dirty="0">
                <a:solidFill>
                  <a:srgbClr val="0F4662"/>
                </a:solidFill>
                <a:latin typeface="Quicksand" charset="0"/>
                <a:ea typeface="Quicksand Bold"/>
                <a:cs typeface="Quicksand Bold"/>
                <a:sym typeface="Quicksand Bold"/>
              </a:rPr>
              <a:t> enables smooth graphical representation and user interaction.</a:t>
            </a:r>
          </a:p>
          <a:p>
            <a:pPr algn="l">
              <a:lnSpc>
                <a:spcPts val="3359"/>
              </a:lnSpc>
            </a:pPr>
            <a:r>
              <a:rPr lang="en-US" sz="2400" b="1" dirty="0">
                <a:solidFill>
                  <a:srgbClr val="0F4662"/>
                </a:solidFill>
                <a:latin typeface="Quicksand" charset="0"/>
                <a:ea typeface="Quicksand Bold"/>
                <a:cs typeface="Quicksand Bold"/>
                <a:sym typeface="Quicksand Bold"/>
              </a:rPr>
              <a:t> ✔ NetworkX simplifies graph operations like edge creation and traversal.</a:t>
            </a:r>
          </a:p>
          <a:p>
            <a:pPr algn="l">
              <a:lnSpc>
                <a:spcPts val="3359"/>
              </a:lnSpc>
            </a:pPr>
            <a:r>
              <a:rPr lang="en-US" sz="2400" b="1" dirty="0">
                <a:solidFill>
                  <a:srgbClr val="0F4662"/>
                </a:solidFill>
                <a:latin typeface="Quicksand" charset="0"/>
                <a:ea typeface="Quicksand Bold"/>
                <a:cs typeface="Quicksand Bold"/>
                <a:sym typeface="Quicksand Bold"/>
              </a:rPr>
              <a:t> ✔ Matplotlib helps in step-by-step graph traversal animation.</a:t>
            </a:r>
          </a:p>
          <a:p>
            <a:pPr algn="l">
              <a:lnSpc>
                <a:spcPts val="3359"/>
              </a:lnSpc>
            </a:pPr>
            <a:endParaRPr lang="en-US" sz="2400" b="1" dirty="0">
              <a:solidFill>
                <a:srgbClr val="0F4662"/>
              </a:solidFill>
              <a:latin typeface="Quicksand" charset="0"/>
              <a:ea typeface="Quicksand Bold"/>
              <a:cs typeface="Quicksand Bold"/>
              <a:sym typeface="Quicksand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812904" y="428942"/>
            <a:ext cx="12598296" cy="1099019"/>
          </a:xfrm>
          <a:prstGeom prst="rect">
            <a:avLst/>
          </a:prstGeom>
        </p:spPr>
        <p:txBody>
          <a:bodyPr wrap="square" lIns="0" tIns="0" rIns="0" bIns="0" rtlCol="0" anchor="t">
            <a:spAutoFit/>
          </a:bodyPr>
          <a:lstStyle/>
          <a:p>
            <a:pPr algn="ctr">
              <a:lnSpc>
                <a:spcPts val="8959"/>
              </a:lnSpc>
            </a:pPr>
            <a:r>
              <a:rPr lang="en-US" sz="6399" b="1" dirty="0">
                <a:solidFill>
                  <a:srgbClr val="0F4662"/>
                </a:solidFill>
                <a:latin typeface="Cormorant Garamond Bold"/>
                <a:ea typeface="Cormorant Garamond Bold"/>
                <a:cs typeface="Cormorant Garamond Bold"/>
                <a:sym typeface="Cormorant Garamond Bold"/>
              </a:rPr>
              <a:t> Implementation Approach</a:t>
            </a:r>
          </a:p>
        </p:txBody>
      </p:sp>
      <p:sp>
        <p:nvSpPr>
          <p:cNvPr id="3" name="TextBox 3"/>
          <p:cNvSpPr txBox="1"/>
          <p:nvPr/>
        </p:nvSpPr>
        <p:spPr>
          <a:xfrm>
            <a:off x="864287" y="1943100"/>
            <a:ext cx="12495529" cy="7848302"/>
          </a:xfrm>
          <a:prstGeom prst="rect">
            <a:avLst/>
          </a:prstGeom>
        </p:spPr>
        <p:txBody>
          <a:bodyPr lIns="0" tIns="0" rIns="0" bIns="0" rtlCol="0" anchor="t">
            <a:spAutoFit/>
          </a:bodyPr>
          <a:lstStyle/>
          <a:p>
            <a:pPr algn="just">
              <a:lnSpc>
                <a:spcPts val="3359"/>
              </a:lnSpc>
            </a:pPr>
            <a:r>
              <a:rPr lang="en-US" sz="2400" b="1" dirty="0" smtClean="0">
                <a:solidFill>
                  <a:srgbClr val="0F4662"/>
                </a:solidFill>
                <a:latin typeface="Quicksand" charset="0"/>
                <a:ea typeface="Nirmala UI Semilight" pitchFamily="34" charset="0"/>
                <a:cs typeface="Nirmala UI Semilight" pitchFamily="34" charset="0"/>
                <a:sym typeface="Quicksand Bold"/>
              </a:rPr>
              <a:t>1. Maze </a:t>
            </a:r>
            <a:r>
              <a:rPr lang="en-US" sz="2400" b="1" dirty="0">
                <a:solidFill>
                  <a:srgbClr val="0F4662"/>
                </a:solidFill>
                <a:latin typeface="Quicksand" charset="0"/>
                <a:ea typeface="Nirmala UI Semilight" pitchFamily="34" charset="0"/>
                <a:cs typeface="Nirmala UI Semilight" pitchFamily="34" charset="0"/>
                <a:sym typeface="Quicksand Bold"/>
              </a:rPr>
              <a:t>&amp; Graph Generation</a:t>
            </a:r>
          </a:p>
          <a:p>
            <a:pPr marL="518160" lvl="1" indent="-259080" algn="just">
              <a:lnSpc>
                <a:spcPts val="3359"/>
              </a:lnSpc>
              <a:buFont typeface="Arial"/>
              <a:buChar char="•"/>
            </a:pPr>
            <a:r>
              <a:rPr lang="en-US" sz="2400" b="1" dirty="0">
                <a:solidFill>
                  <a:srgbClr val="0F4662"/>
                </a:solidFill>
                <a:latin typeface="Quicksand" charset="0"/>
                <a:ea typeface="Nirmala UI Semilight" pitchFamily="34" charset="0"/>
                <a:cs typeface="Nirmala UI Semilight" pitchFamily="34" charset="0"/>
                <a:sym typeface="Quicksand Bold"/>
              </a:rPr>
              <a:t>Random maze generation using a grid-based approach.</a:t>
            </a:r>
          </a:p>
          <a:p>
            <a:pPr marL="518160" lvl="1" indent="-259080" algn="just">
              <a:lnSpc>
                <a:spcPts val="3359"/>
              </a:lnSpc>
              <a:buFont typeface="Arial"/>
              <a:buChar char="•"/>
            </a:pPr>
            <a:r>
              <a:rPr lang="en-US" sz="2400" b="1" dirty="0">
                <a:solidFill>
                  <a:srgbClr val="0F4662"/>
                </a:solidFill>
                <a:latin typeface="Quicksand" charset="0"/>
                <a:ea typeface="Nirmala UI Semilight" pitchFamily="34" charset="0"/>
                <a:cs typeface="Nirmala UI Semilight" pitchFamily="34" charset="0"/>
                <a:sym typeface="Quicksand Bold"/>
              </a:rPr>
              <a:t>Graph creation using NetworkX based on user input</a:t>
            </a:r>
            <a:r>
              <a:rPr lang="en-US" sz="2400" b="1" dirty="0" smtClean="0">
                <a:solidFill>
                  <a:srgbClr val="0F4662"/>
                </a:solidFill>
                <a:latin typeface="Quicksand" charset="0"/>
                <a:ea typeface="Nirmala UI Semilight" pitchFamily="34" charset="0"/>
                <a:cs typeface="Nirmala UI Semilight" pitchFamily="34" charset="0"/>
                <a:sym typeface="Quicksand Bold"/>
              </a:rPr>
              <a:t>.</a:t>
            </a:r>
          </a:p>
          <a:p>
            <a:pPr marL="259080" lvl="1" algn="just">
              <a:lnSpc>
                <a:spcPts val="3359"/>
              </a:lnSpc>
            </a:pPr>
            <a:endParaRPr lang="en-US" sz="2400" b="1" dirty="0">
              <a:solidFill>
                <a:srgbClr val="0F4662"/>
              </a:solidFill>
              <a:latin typeface="Quicksand" charset="0"/>
              <a:ea typeface="Nirmala UI Semilight" pitchFamily="34" charset="0"/>
              <a:cs typeface="Nirmala UI Semilight" pitchFamily="34" charset="0"/>
              <a:sym typeface="Quicksand Bold"/>
            </a:endParaRPr>
          </a:p>
          <a:p>
            <a:pPr algn="just">
              <a:lnSpc>
                <a:spcPts val="3359"/>
              </a:lnSpc>
            </a:pPr>
            <a:r>
              <a:rPr lang="en-US" sz="2400" b="1" dirty="0" smtClean="0">
                <a:solidFill>
                  <a:srgbClr val="0F4662"/>
                </a:solidFill>
                <a:latin typeface="Quicksand" charset="0"/>
                <a:ea typeface="Nirmala UI Semilight" pitchFamily="34" charset="0"/>
                <a:cs typeface="Nirmala UI Semilight" pitchFamily="34" charset="0"/>
                <a:sym typeface="Quicksand Bold"/>
              </a:rPr>
              <a:t>2. </a:t>
            </a:r>
            <a:r>
              <a:rPr lang="en-US" sz="2400" b="1" dirty="0" smtClean="0">
                <a:solidFill>
                  <a:srgbClr val="0F4662"/>
                </a:solidFill>
                <a:latin typeface="Quicksand" charset="0"/>
                <a:ea typeface="Nirmala UI Semilight" pitchFamily="34" charset="0"/>
                <a:cs typeface="Nirmala UI Semilight" pitchFamily="34" charset="0"/>
                <a:sym typeface="Quicksand Bold"/>
              </a:rPr>
              <a:t>Algorithm </a:t>
            </a:r>
            <a:r>
              <a:rPr lang="en-US" sz="2400" b="1" dirty="0">
                <a:solidFill>
                  <a:srgbClr val="0F4662"/>
                </a:solidFill>
                <a:latin typeface="Quicksand" charset="0"/>
                <a:ea typeface="Nirmala UI Semilight" pitchFamily="34" charset="0"/>
                <a:cs typeface="Nirmala UI Semilight" pitchFamily="34" charset="0"/>
                <a:sym typeface="Quicksand Bold"/>
              </a:rPr>
              <a:t>Implementation</a:t>
            </a:r>
          </a:p>
          <a:p>
            <a:pPr marL="342900" indent="-342900">
              <a:lnSpc>
                <a:spcPts val="3359"/>
              </a:lnSpc>
              <a:buFont typeface="Arial" panose="020B0604020202020204" pitchFamily="34" charset="0"/>
              <a:buChar char="•"/>
            </a:pPr>
            <a:r>
              <a:rPr lang="en-US" sz="2400" b="1" dirty="0">
                <a:solidFill>
                  <a:srgbClr val="0F4662"/>
                </a:solidFill>
                <a:latin typeface="Quicksand" charset="0"/>
                <a:ea typeface="Nirmala UI Semilight" pitchFamily="34" charset="0"/>
                <a:cs typeface="Nirmala UI Semilight" pitchFamily="34" charset="0"/>
                <a:sym typeface="Quicksand Bold"/>
              </a:rPr>
              <a:t>   BFS (Breadth-First Search): Explores nodes layer by layer.</a:t>
            </a:r>
          </a:p>
          <a:p>
            <a:pPr marL="601980" lvl="1" indent="-342900">
              <a:lnSpc>
                <a:spcPts val="3359"/>
              </a:lnSpc>
              <a:buFont typeface="Arial" panose="020B0604020202020204" pitchFamily="34" charset="0"/>
              <a:buChar char="•"/>
            </a:pPr>
            <a:r>
              <a:rPr lang="en-US" sz="2400" b="1" dirty="0">
                <a:solidFill>
                  <a:srgbClr val="0F4662"/>
                </a:solidFill>
                <a:latin typeface="Quicksand" charset="0"/>
                <a:ea typeface="Nirmala UI Semilight" pitchFamily="34" charset="0"/>
                <a:cs typeface="Nirmala UI Semilight" pitchFamily="34" charset="0"/>
                <a:sym typeface="Quicksand Bold"/>
              </a:rPr>
              <a:t>DFS (Depth-First Search): Dives deep into one path before backtracking.</a:t>
            </a:r>
          </a:p>
          <a:p>
            <a:pPr marL="601980" lvl="1" indent="-342900">
              <a:lnSpc>
                <a:spcPts val="3359"/>
              </a:lnSpc>
              <a:buFont typeface="Arial" panose="020B0604020202020204" pitchFamily="34" charset="0"/>
              <a:buChar char="•"/>
            </a:pPr>
            <a:r>
              <a:rPr lang="en-US" sz="2400" b="1" dirty="0">
                <a:solidFill>
                  <a:srgbClr val="0F4662"/>
                </a:solidFill>
                <a:latin typeface="Quicksand" charset="0"/>
                <a:ea typeface="Nirmala UI Semilight" pitchFamily="34" charset="0"/>
                <a:cs typeface="Nirmala UI Semilight" pitchFamily="34" charset="0"/>
                <a:sym typeface="Quicksand Bold"/>
              </a:rPr>
              <a:t>*A (A-Star Search)**: Uses a heuristic function for optimal pathfinding.</a:t>
            </a:r>
          </a:p>
          <a:p>
            <a:pPr algn="just">
              <a:lnSpc>
                <a:spcPts val="3359"/>
              </a:lnSpc>
            </a:pPr>
            <a:endParaRPr lang="en-US" sz="2400" b="1" dirty="0">
              <a:solidFill>
                <a:srgbClr val="0F4662"/>
              </a:solidFill>
              <a:latin typeface="Quicksand" charset="0"/>
              <a:ea typeface="Nirmala UI Semilight" pitchFamily="34" charset="0"/>
              <a:cs typeface="Nirmala UI Semilight" pitchFamily="34" charset="0"/>
              <a:sym typeface="Quicksand Bold"/>
            </a:endParaRPr>
          </a:p>
          <a:p>
            <a:pPr algn="just">
              <a:lnSpc>
                <a:spcPts val="3359"/>
              </a:lnSpc>
            </a:pPr>
            <a:r>
              <a:rPr lang="en-US" sz="2400" b="1" dirty="0" smtClean="0">
                <a:solidFill>
                  <a:srgbClr val="0F4662"/>
                </a:solidFill>
                <a:latin typeface="Quicksand" charset="0"/>
                <a:ea typeface="Nirmala UI Semilight" pitchFamily="34" charset="0"/>
                <a:cs typeface="Nirmala UI Semilight" pitchFamily="34" charset="0"/>
                <a:sym typeface="Quicksand Bold"/>
              </a:rPr>
              <a:t>3. Real-Time </a:t>
            </a:r>
            <a:r>
              <a:rPr lang="en-US" sz="2400" b="1" dirty="0">
                <a:solidFill>
                  <a:srgbClr val="0F4662"/>
                </a:solidFill>
                <a:latin typeface="Quicksand" charset="0"/>
                <a:ea typeface="Nirmala UI Semilight" pitchFamily="34" charset="0"/>
                <a:cs typeface="Nirmala UI Semilight" pitchFamily="34" charset="0"/>
                <a:sym typeface="Quicksand Bold"/>
              </a:rPr>
              <a:t>Visualization</a:t>
            </a:r>
          </a:p>
          <a:p>
            <a:pPr marL="518160" lvl="1" indent="-259080" algn="just">
              <a:lnSpc>
                <a:spcPts val="3359"/>
              </a:lnSpc>
              <a:buFont typeface="Arial"/>
              <a:buChar char="•"/>
            </a:pPr>
            <a:r>
              <a:rPr lang="en-US" sz="2400" b="1" dirty="0" err="1">
                <a:solidFill>
                  <a:srgbClr val="0F4662"/>
                </a:solidFill>
                <a:latin typeface="Quicksand" charset="0"/>
                <a:ea typeface="Nirmala UI Semilight" pitchFamily="34" charset="0"/>
                <a:cs typeface="Nirmala UI Semilight" pitchFamily="34" charset="0"/>
                <a:sym typeface="Quicksand Bold"/>
              </a:rPr>
              <a:t>Pygame</a:t>
            </a:r>
            <a:r>
              <a:rPr lang="en-US" sz="2400" b="1" dirty="0">
                <a:solidFill>
                  <a:srgbClr val="0F4662"/>
                </a:solidFill>
                <a:latin typeface="Quicksand" charset="0"/>
                <a:ea typeface="Nirmala UI Semilight" pitchFamily="34" charset="0"/>
                <a:cs typeface="Nirmala UI Semilight" pitchFamily="34" charset="0"/>
                <a:sym typeface="Quicksand Bold"/>
              </a:rPr>
              <a:t> for step-by-step animation of maze solving.</a:t>
            </a:r>
          </a:p>
          <a:p>
            <a:pPr marL="518160" lvl="1" indent="-259080" algn="just">
              <a:lnSpc>
                <a:spcPts val="3359"/>
              </a:lnSpc>
              <a:buFont typeface="Arial"/>
              <a:buChar char="•"/>
            </a:pPr>
            <a:r>
              <a:rPr lang="en-US" sz="2400" b="1" dirty="0">
                <a:solidFill>
                  <a:srgbClr val="0F4662"/>
                </a:solidFill>
                <a:latin typeface="Quicksand" charset="0"/>
                <a:ea typeface="Nirmala UI Semilight" pitchFamily="34" charset="0"/>
                <a:cs typeface="Nirmala UI Semilight" pitchFamily="34" charset="0"/>
                <a:sym typeface="Quicksand Bold"/>
              </a:rPr>
              <a:t>Matplotlib for graph traversal animation.</a:t>
            </a:r>
          </a:p>
          <a:p>
            <a:pPr algn="just">
              <a:lnSpc>
                <a:spcPts val="3359"/>
              </a:lnSpc>
            </a:pPr>
            <a:endParaRPr lang="en-US" sz="2400" b="1" dirty="0">
              <a:solidFill>
                <a:srgbClr val="0F4662"/>
              </a:solidFill>
              <a:latin typeface="Quicksand" charset="0"/>
              <a:ea typeface="Nirmala UI Semilight" pitchFamily="34" charset="0"/>
              <a:cs typeface="Nirmala UI Semilight" pitchFamily="34" charset="0"/>
              <a:sym typeface="Quicksand Bold"/>
            </a:endParaRPr>
          </a:p>
          <a:p>
            <a:pPr algn="just">
              <a:lnSpc>
                <a:spcPts val="3359"/>
              </a:lnSpc>
            </a:pPr>
            <a:r>
              <a:rPr lang="en-US" sz="2400" b="1" dirty="0" smtClean="0">
                <a:solidFill>
                  <a:srgbClr val="0F4662"/>
                </a:solidFill>
                <a:latin typeface="Quicksand" charset="0"/>
                <a:ea typeface="Nirmala UI Semilight" pitchFamily="34" charset="0"/>
                <a:cs typeface="Nirmala UI Semilight" pitchFamily="34" charset="0"/>
                <a:sym typeface="Quicksand Bold"/>
              </a:rPr>
              <a:t>4. </a:t>
            </a:r>
            <a:r>
              <a:rPr lang="en-US" sz="2400" b="1" dirty="0">
                <a:solidFill>
                  <a:srgbClr val="0F4662"/>
                </a:solidFill>
                <a:latin typeface="Quicksand" charset="0"/>
                <a:ea typeface="Nirmala UI Semilight" pitchFamily="34" charset="0"/>
                <a:cs typeface="Nirmala UI Semilight" pitchFamily="34" charset="0"/>
                <a:sym typeface="Quicksand Bold"/>
              </a:rPr>
              <a:t>User Interaction</a:t>
            </a:r>
          </a:p>
          <a:p>
            <a:pPr marL="518160" lvl="1" indent="-259080" algn="just">
              <a:lnSpc>
                <a:spcPts val="3359"/>
              </a:lnSpc>
              <a:buFont typeface="Arial"/>
              <a:buChar char="•"/>
            </a:pPr>
            <a:r>
              <a:rPr lang="en-US" sz="2400" b="1" dirty="0">
                <a:solidFill>
                  <a:srgbClr val="0F4662"/>
                </a:solidFill>
                <a:latin typeface="Quicksand" charset="0"/>
                <a:ea typeface="Nirmala UI Semilight" pitchFamily="34" charset="0"/>
                <a:cs typeface="Nirmala UI Semilight" pitchFamily="34" charset="0"/>
                <a:sym typeface="Quicksand Bold"/>
              </a:rPr>
              <a:t>Select start &amp; goal points with mouse clicks.</a:t>
            </a:r>
          </a:p>
          <a:p>
            <a:pPr marL="518160" lvl="1" indent="-259080" algn="just">
              <a:lnSpc>
                <a:spcPts val="3359"/>
              </a:lnSpc>
              <a:buFont typeface="Arial"/>
              <a:buChar char="•"/>
            </a:pPr>
            <a:r>
              <a:rPr lang="en-US" sz="2400" b="1" dirty="0">
                <a:solidFill>
                  <a:srgbClr val="0F4662"/>
                </a:solidFill>
                <a:latin typeface="Quicksand" charset="0"/>
                <a:ea typeface="Nirmala UI Semilight" pitchFamily="34" charset="0"/>
                <a:cs typeface="Nirmala UI Semilight" pitchFamily="34" charset="0"/>
                <a:sym typeface="Quicksand Bold"/>
              </a:rPr>
              <a:t>Choose different algorithms via keyboard shortcuts.</a:t>
            </a:r>
          </a:p>
          <a:p>
            <a:pPr algn="just">
              <a:lnSpc>
                <a:spcPts val="3359"/>
              </a:lnSpc>
            </a:pPr>
            <a:endParaRPr lang="en-US" sz="2400" b="1" dirty="0">
              <a:solidFill>
                <a:srgbClr val="0F4662"/>
              </a:solidFill>
              <a:latin typeface="Quicksand" charset="0"/>
              <a:ea typeface="Nirmala UI Semilight" pitchFamily="34" charset="0"/>
              <a:cs typeface="Nirmala UI Semilight" pitchFamily="34" charset="0"/>
              <a:sym typeface="Quicksand Bold"/>
            </a:endParaRPr>
          </a:p>
          <a:p>
            <a:pPr algn="just">
              <a:lnSpc>
                <a:spcPts val="3359"/>
              </a:lnSpc>
            </a:pPr>
            <a:endParaRPr lang="en-US" sz="2400" b="1" dirty="0">
              <a:solidFill>
                <a:srgbClr val="0F4662"/>
              </a:solidFill>
              <a:latin typeface="Quicksand" charset="0"/>
              <a:ea typeface="Nirmala UI Semilight" pitchFamily="34" charset="0"/>
              <a:cs typeface="Nirmala UI Semilight" pitchFamily="34" charset="0"/>
              <a:sym typeface="Quicksand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TotalTime>
  <Words>967</Words>
  <Application>Microsoft Office PowerPoint</Application>
  <PresentationFormat>Custom</PresentationFormat>
  <Paragraphs>140</Paragraphs>
  <Slides>15</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Cormorant Garamond Bold Italics</vt:lpstr>
      <vt:lpstr>Bogart Bold</vt:lpstr>
      <vt:lpstr>Bogart</vt:lpstr>
      <vt:lpstr>Calibri</vt:lpstr>
      <vt:lpstr>Quicksand</vt:lpstr>
      <vt:lpstr>Nirmala UI Semilight</vt:lpstr>
      <vt:lpstr>Cormorant Garamond Bold</vt:lpstr>
      <vt:lpstr>Quicksand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dc:creator>user</dc:creator>
  <cp:lastModifiedBy>Dr Rajni shedmake</cp:lastModifiedBy>
  <cp:revision>5</cp:revision>
  <dcterms:created xsi:type="dcterms:W3CDTF">2006-08-16T00:00:00Z</dcterms:created>
  <dcterms:modified xsi:type="dcterms:W3CDTF">2025-04-05T17:15:48Z</dcterms:modified>
  <dc:identifier>DAGivYHDX50</dc:identifier>
</cp:coreProperties>
</file>